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36"/>
  </p:notesMasterIdLst>
  <p:sldIdLst>
    <p:sldId id="256" r:id="rId2"/>
    <p:sldId id="257" r:id="rId3"/>
    <p:sldId id="351" r:id="rId4"/>
    <p:sldId id="335" r:id="rId5"/>
    <p:sldId id="312" r:id="rId6"/>
    <p:sldId id="314" r:id="rId7"/>
    <p:sldId id="315" r:id="rId8"/>
    <p:sldId id="316" r:id="rId9"/>
    <p:sldId id="317" r:id="rId10"/>
    <p:sldId id="318" r:id="rId11"/>
    <p:sldId id="319" r:id="rId12"/>
    <p:sldId id="320" r:id="rId13"/>
    <p:sldId id="321" r:id="rId14"/>
    <p:sldId id="322" r:id="rId15"/>
    <p:sldId id="353" r:id="rId16"/>
    <p:sldId id="325" r:id="rId17"/>
    <p:sldId id="354" r:id="rId18"/>
    <p:sldId id="355" r:id="rId19"/>
    <p:sldId id="326" r:id="rId20"/>
    <p:sldId id="327" r:id="rId21"/>
    <p:sldId id="350" r:id="rId22"/>
    <p:sldId id="339" r:id="rId23"/>
    <p:sldId id="340" r:id="rId24"/>
    <p:sldId id="356" r:id="rId25"/>
    <p:sldId id="358" r:id="rId26"/>
    <p:sldId id="359" r:id="rId27"/>
    <p:sldId id="341" r:id="rId28"/>
    <p:sldId id="342" r:id="rId29"/>
    <p:sldId id="343" r:id="rId30"/>
    <p:sldId id="345" r:id="rId31"/>
    <p:sldId id="344" r:id="rId32"/>
    <p:sldId id="338" r:id="rId33"/>
    <p:sldId id="346" r:id="rId34"/>
    <p:sldId id="36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22"/>
    <p:restoredTop sz="72973"/>
  </p:normalViewPr>
  <p:slideViewPr>
    <p:cSldViewPr snapToGrid="0">
      <p:cViewPr varScale="1">
        <p:scale>
          <a:sx n="77" d="100"/>
          <a:sy n="77" d="100"/>
        </p:scale>
        <p:origin x="18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media/image1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B8A52-8AC5-C74C-97FB-632C448F3674}" type="datetimeFigureOut">
              <a:rPr lang="en-US" smtClean="0"/>
              <a:t>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66506D-5C9B-294C-B2AE-15ACE8B5B9F7}" type="slidenum">
              <a:rPr lang="en-US" smtClean="0"/>
              <a:t>‹#›</a:t>
            </a:fld>
            <a:endParaRPr lang="en-US"/>
          </a:p>
        </p:txBody>
      </p:sp>
    </p:spTree>
    <p:extLst>
      <p:ext uri="{BB962C8B-B14F-4D97-AF65-F5344CB8AC3E}">
        <p14:creationId xmlns:p14="http://schemas.microsoft.com/office/powerpoint/2010/main" val="1937161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simplify things way down. Imagine our computer has just a single wire in it. If we’re going to try to represent information by running electricity through this wire, we’ve got two possible states: off and on. That’s not a whole lot to work with, but it’s enough to represent False and True, 0 and 1, No and Yes… or any other pair of values. Because we can represent exactly two things, this is called a “binary” system. The on/off state of a single wire is called a ”bit”, and it’s the smallest piece of information a computer can store.</a:t>
            </a:r>
          </a:p>
        </p:txBody>
      </p:sp>
      <p:sp>
        <p:nvSpPr>
          <p:cNvPr id="4" name="Slide Number Placeholder 3"/>
          <p:cNvSpPr>
            <a:spLocks noGrp="1"/>
          </p:cNvSpPr>
          <p:nvPr>
            <p:ph type="sldNum" sz="quarter" idx="10"/>
          </p:nvPr>
        </p:nvSpPr>
        <p:spPr/>
        <p:txBody>
          <a:bodyPr/>
          <a:lstStyle/>
          <a:p>
            <a:fld id="{77F12483-E947-6F4E-A75E-B2E677827779}" type="slidenum">
              <a:rPr lang="en-US" smtClean="0"/>
              <a:t>4</a:t>
            </a:fld>
            <a:endParaRPr lang="en-US"/>
          </a:p>
        </p:txBody>
      </p:sp>
    </p:spTree>
    <p:extLst>
      <p:ext uri="{BB962C8B-B14F-4D97-AF65-F5344CB8AC3E}">
        <p14:creationId xmlns:p14="http://schemas.microsoft.com/office/powerpoint/2010/main" val="1816421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16</a:t>
            </a:fld>
            <a:endParaRPr lang="en-US"/>
          </a:p>
        </p:txBody>
      </p:sp>
    </p:spTree>
    <p:extLst>
      <p:ext uri="{BB962C8B-B14F-4D97-AF65-F5344CB8AC3E}">
        <p14:creationId xmlns:p14="http://schemas.microsoft.com/office/powerpoint/2010/main" val="536132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17</a:t>
            </a:fld>
            <a:endParaRPr lang="en-US"/>
          </a:p>
        </p:txBody>
      </p:sp>
    </p:spTree>
    <p:extLst>
      <p:ext uri="{BB962C8B-B14F-4D97-AF65-F5344CB8AC3E}">
        <p14:creationId xmlns:p14="http://schemas.microsoft.com/office/powerpoint/2010/main" val="3045100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18</a:t>
            </a:fld>
            <a:endParaRPr lang="en-US"/>
          </a:p>
        </p:txBody>
      </p:sp>
    </p:spTree>
    <p:extLst>
      <p:ext uri="{BB962C8B-B14F-4D97-AF65-F5344CB8AC3E}">
        <p14:creationId xmlns:p14="http://schemas.microsoft.com/office/powerpoint/2010/main" val="440057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a good month is a month were more than half of the days are sunny </a:t>
            </a:r>
          </a:p>
          <a:p>
            <a:r>
              <a:rPr lang="en-US" dirty="0"/>
              <a:t>ask the user for number of sunny days and print the result </a:t>
            </a:r>
          </a:p>
          <a:p>
            <a:endParaRPr lang="en-US" dirty="0"/>
          </a:p>
          <a:p>
            <a:r>
              <a:rPr lang="en-US" dirty="0"/>
              <a:t>Let’s say I picked a number between 1 and 10 and you win if you guess any number except the number I picked </a:t>
            </a:r>
          </a:p>
          <a:p>
            <a:endParaRPr lang="en-US" dirty="0"/>
          </a:p>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21</a:t>
            </a:fld>
            <a:endParaRPr lang="en-US"/>
          </a:p>
        </p:txBody>
      </p:sp>
    </p:spTree>
    <p:extLst>
      <p:ext uri="{BB962C8B-B14F-4D97-AF65-F5344CB8AC3E}">
        <p14:creationId xmlns:p14="http://schemas.microsoft.com/office/powerpoint/2010/main" val="628235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34</a:t>
            </a:fld>
            <a:endParaRPr lang="en-US"/>
          </a:p>
        </p:txBody>
      </p:sp>
    </p:spTree>
    <p:extLst>
      <p:ext uri="{BB962C8B-B14F-4D97-AF65-F5344CB8AC3E}">
        <p14:creationId xmlns:p14="http://schemas.microsoft.com/office/powerpoint/2010/main" val="843331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5078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66850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58224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76862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19148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6835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9116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86828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06068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44644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2/5/24</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27679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2/5/24</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62071484"/>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jcrouser.github.io/"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George_Boole" TargetMode="External"/><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66711-FD41-BF2C-3200-E86657F1099A}"/>
              </a:ext>
            </a:extLst>
          </p:cNvPr>
          <p:cNvSpPr>
            <a:spLocks noGrp="1"/>
          </p:cNvSpPr>
          <p:nvPr>
            <p:ph type="ctrTitle"/>
          </p:nvPr>
        </p:nvSpPr>
        <p:spPr/>
        <p:txBody>
          <a:bodyPr>
            <a:normAutofit/>
          </a:bodyPr>
          <a:lstStyle/>
          <a:p>
            <a:r>
              <a:rPr lang="en-US" dirty="0"/>
              <a:t>Intro to Coding with Python– Conditionals</a:t>
            </a:r>
          </a:p>
        </p:txBody>
      </p:sp>
      <p:sp>
        <p:nvSpPr>
          <p:cNvPr id="3" name="Subtitle 2">
            <a:extLst>
              <a:ext uri="{FF2B5EF4-FFF2-40B4-BE49-F238E27FC236}">
                <a16:creationId xmlns:a16="http://schemas.microsoft.com/office/drawing/2014/main" id="{D0BE8CA1-49DD-7D0B-3796-B4A0CE9405C0}"/>
              </a:ext>
            </a:extLst>
          </p:cNvPr>
          <p:cNvSpPr>
            <a:spLocks noGrp="1"/>
          </p:cNvSpPr>
          <p:nvPr>
            <p:ph type="subTitle" idx="1"/>
          </p:nvPr>
        </p:nvSpPr>
        <p:spPr/>
        <p:txBody>
          <a:bodyPr/>
          <a:lstStyle/>
          <a:p>
            <a:r>
              <a:rPr lang="en-US" dirty="0"/>
              <a:t>Dr. Ab Mosca (they/them) </a:t>
            </a:r>
          </a:p>
        </p:txBody>
      </p:sp>
      <p:sp>
        <p:nvSpPr>
          <p:cNvPr id="5" name="TextBox 4">
            <a:extLst>
              <a:ext uri="{FF2B5EF4-FFF2-40B4-BE49-F238E27FC236}">
                <a16:creationId xmlns:a16="http://schemas.microsoft.com/office/drawing/2014/main" id="{51C47612-0F01-5A1D-003F-59C048DD3D08}"/>
              </a:ext>
            </a:extLst>
          </p:cNvPr>
          <p:cNvSpPr txBox="1"/>
          <p:nvPr/>
        </p:nvSpPr>
        <p:spPr>
          <a:xfrm>
            <a:off x="2286000" y="6342185"/>
            <a:ext cx="7444410" cy="369332"/>
          </a:xfrm>
          <a:prstGeom prst="rect">
            <a:avLst/>
          </a:prstGeom>
          <a:noFill/>
        </p:spPr>
        <p:txBody>
          <a:bodyPr wrap="none" rtlCol="0">
            <a:spAutoFit/>
          </a:bodyPr>
          <a:lstStyle/>
          <a:p>
            <a:r>
              <a:rPr lang="en-US" dirty="0"/>
              <a:t>Slides based off slides courtesy of Jordan Crouser (</a:t>
            </a:r>
            <a:r>
              <a:rPr lang="en-US" dirty="0">
                <a:hlinkClick r:id="rId2"/>
              </a:rPr>
              <a:t>https://jcrouser.github.io/</a:t>
            </a:r>
            <a:r>
              <a:rPr lang="en-US" dirty="0"/>
              <a:t>) </a:t>
            </a:r>
          </a:p>
        </p:txBody>
      </p:sp>
    </p:spTree>
    <p:extLst>
      <p:ext uri="{BB962C8B-B14F-4D97-AF65-F5344CB8AC3E}">
        <p14:creationId xmlns:p14="http://schemas.microsoft.com/office/powerpoint/2010/main" val="290532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BC6EF-EB0E-064F-B8B2-FC447B99D115}"/>
              </a:ext>
            </a:extLst>
          </p:cNvPr>
          <p:cNvSpPr>
            <a:spLocks noGrp="1"/>
          </p:cNvSpPr>
          <p:nvPr>
            <p:ph type="title"/>
          </p:nvPr>
        </p:nvSpPr>
        <p:spPr/>
        <p:txBody>
          <a:bodyPr/>
          <a:lstStyle/>
          <a:p>
            <a:r>
              <a:rPr lang="en-US" dirty="0"/>
              <a:t>Just one </a:t>
            </a:r>
            <a:r>
              <a:rPr lang="en-US" b="1" dirty="0"/>
              <a:t>problem</a:t>
            </a:r>
            <a:r>
              <a:rPr lang="en-US" dirty="0"/>
              <a:t>: how do we write it?</a:t>
            </a:r>
          </a:p>
        </p:txBody>
      </p:sp>
      <p:pic>
        <p:nvPicPr>
          <p:cNvPr id="5" name="Content Placeholder 4">
            <a:extLst>
              <a:ext uri="{FF2B5EF4-FFF2-40B4-BE49-F238E27FC236}">
                <a16:creationId xmlns:a16="http://schemas.microsoft.com/office/drawing/2014/main" id="{41F59F1D-5C60-8E49-9E7A-686A56A05ADF}"/>
              </a:ext>
            </a:extLst>
          </p:cNvPr>
          <p:cNvPicPr>
            <a:picLocks noGrp="1" noChangeAspect="1"/>
          </p:cNvPicPr>
          <p:nvPr>
            <p:ph idx="1"/>
          </p:nvPr>
        </p:nvPicPr>
        <p:blipFill>
          <a:blip r:embed="rId2"/>
          <a:stretch>
            <a:fillRect/>
          </a:stretch>
        </p:blipFill>
        <p:spPr>
          <a:xfrm>
            <a:off x="3886200" y="486270"/>
            <a:ext cx="7784440" cy="5838330"/>
          </a:xfrm>
        </p:spPr>
      </p:pic>
    </p:spTree>
    <p:extLst>
      <p:ext uri="{BB962C8B-B14F-4D97-AF65-F5344CB8AC3E}">
        <p14:creationId xmlns:p14="http://schemas.microsoft.com/office/powerpoint/2010/main" val="32275225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BC6EF-EB0E-064F-B8B2-FC447B99D115}"/>
              </a:ext>
            </a:extLst>
          </p:cNvPr>
          <p:cNvSpPr>
            <a:spLocks noGrp="1"/>
          </p:cNvSpPr>
          <p:nvPr>
            <p:ph type="title"/>
          </p:nvPr>
        </p:nvSpPr>
        <p:spPr/>
        <p:txBody>
          <a:bodyPr/>
          <a:lstStyle/>
          <a:p>
            <a:r>
              <a:rPr lang="en-US" dirty="0"/>
              <a:t>We can only type </a:t>
            </a:r>
            <a:r>
              <a:rPr lang="en-US" b="1" dirty="0"/>
              <a:t>one line</a:t>
            </a:r>
            <a:r>
              <a:rPr lang="en-US" dirty="0"/>
              <a:t> at a time...</a:t>
            </a:r>
          </a:p>
        </p:txBody>
      </p:sp>
      <p:pic>
        <p:nvPicPr>
          <p:cNvPr id="5" name="Content Placeholder 4">
            <a:extLst>
              <a:ext uri="{FF2B5EF4-FFF2-40B4-BE49-F238E27FC236}">
                <a16:creationId xmlns:a16="http://schemas.microsoft.com/office/drawing/2014/main" id="{41F59F1D-5C60-8E49-9E7A-686A56A05ADF}"/>
              </a:ext>
            </a:extLst>
          </p:cNvPr>
          <p:cNvPicPr>
            <a:picLocks noGrp="1" noChangeAspect="1"/>
          </p:cNvPicPr>
          <p:nvPr>
            <p:ph idx="1"/>
          </p:nvPr>
        </p:nvPicPr>
        <p:blipFill>
          <a:blip r:embed="rId2"/>
          <a:stretch>
            <a:fillRect/>
          </a:stretch>
        </p:blipFill>
        <p:spPr>
          <a:xfrm>
            <a:off x="3682999" y="584200"/>
            <a:ext cx="7890933" cy="5918200"/>
          </a:xfrm>
        </p:spPr>
      </p:pic>
    </p:spTree>
    <p:extLst>
      <p:ext uri="{BB962C8B-B14F-4D97-AF65-F5344CB8AC3E}">
        <p14:creationId xmlns:p14="http://schemas.microsoft.com/office/powerpoint/2010/main" val="122696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BC6EF-EB0E-064F-B8B2-FC447B99D115}"/>
              </a:ext>
            </a:extLst>
          </p:cNvPr>
          <p:cNvSpPr>
            <a:spLocks noGrp="1"/>
          </p:cNvSpPr>
          <p:nvPr>
            <p:ph type="title"/>
          </p:nvPr>
        </p:nvSpPr>
        <p:spPr/>
        <p:txBody>
          <a:bodyPr/>
          <a:lstStyle/>
          <a:p>
            <a:r>
              <a:rPr lang="en-US" dirty="0"/>
              <a:t>What we </a:t>
            </a:r>
            <a:r>
              <a:rPr lang="en-US" b="1" dirty="0"/>
              <a:t>want</a:t>
            </a:r>
            <a:r>
              <a:rPr lang="en-US" dirty="0"/>
              <a:t> to say</a:t>
            </a:r>
          </a:p>
        </p:txBody>
      </p:sp>
      <p:pic>
        <p:nvPicPr>
          <p:cNvPr id="5" name="Content Placeholder 4">
            <a:extLst>
              <a:ext uri="{FF2B5EF4-FFF2-40B4-BE49-F238E27FC236}">
                <a16:creationId xmlns:a16="http://schemas.microsoft.com/office/drawing/2014/main" id="{41F59F1D-5C60-8E49-9E7A-686A56A05ADF}"/>
              </a:ext>
            </a:extLst>
          </p:cNvPr>
          <p:cNvPicPr>
            <a:picLocks noGrp="1" noChangeAspect="1"/>
          </p:cNvPicPr>
          <p:nvPr>
            <p:ph idx="1"/>
          </p:nvPr>
        </p:nvPicPr>
        <p:blipFill>
          <a:blip r:embed="rId2"/>
          <a:stretch>
            <a:fillRect/>
          </a:stretch>
        </p:blipFill>
        <p:spPr>
          <a:xfrm>
            <a:off x="3474907" y="520700"/>
            <a:ext cx="8161866" cy="6121400"/>
          </a:xfrm>
        </p:spPr>
      </p:pic>
    </p:spTree>
    <p:extLst>
      <p:ext uri="{BB962C8B-B14F-4D97-AF65-F5344CB8AC3E}">
        <p14:creationId xmlns:p14="http://schemas.microsoft.com/office/powerpoint/2010/main" val="4287561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BC6EF-EB0E-064F-B8B2-FC447B99D115}"/>
              </a:ext>
            </a:extLst>
          </p:cNvPr>
          <p:cNvSpPr>
            <a:spLocks noGrp="1"/>
          </p:cNvSpPr>
          <p:nvPr>
            <p:ph type="title"/>
          </p:nvPr>
        </p:nvSpPr>
        <p:spPr/>
        <p:txBody>
          <a:bodyPr/>
          <a:lstStyle/>
          <a:p>
            <a:r>
              <a:rPr lang="en-US" dirty="0"/>
              <a:t>What we have to </a:t>
            </a:r>
            <a:r>
              <a:rPr lang="en-US" b="1" dirty="0"/>
              <a:t>work with</a:t>
            </a:r>
          </a:p>
        </p:txBody>
      </p:sp>
      <p:pic>
        <p:nvPicPr>
          <p:cNvPr id="5" name="Content Placeholder 4">
            <a:extLst>
              <a:ext uri="{FF2B5EF4-FFF2-40B4-BE49-F238E27FC236}">
                <a16:creationId xmlns:a16="http://schemas.microsoft.com/office/drawing/2014/main" id="{41F59F1D-5C60-8E49-9E7A-686A56A05ADF}"/>
              </a:ext>
            </a:extLst>
          </p:cNvPr>
          <p:cNvPicPr>
            <a:picLocks noGrp="1" noChangeAspect="1"/>
          </p:cNvPicPr>
          <p:nvPr>
            <p:ph idx="1"/>
          </p:nvPr>
        </p:nvPicPr>
        <p:blipFill>
          <a:blip r:embed="rId2"/>
          <a:stretch>
            <a:fillRect/>
          </a:stretch>
        </p:blipFill>
        <p:spPr>
          <a:xfrm>
            <a:off x="3683000" y="500310"/>
            <a:ext cx="7809840" cy="5857380"/>
          </a:xfrm>
        </p:spPr>
      </p:pic>
    </p:spTree>
    <p:extLst>
      <p:ext uri="{BB962C8B-B14F-4D97-AF65-F5344CB8AC3E}">
        <p14:creationId xmlns:p14="http://schemas.microsoft.com/office/powerpoint/2010/main" val="317258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66B4E-97AD-0B42-9657-E682FD7466B4}"/>
              </a:ext>
            </a:extLst>
          </p:cNvPr>
          <p:cNvSpPr>
            <a:spLocks noGrp="1"/>
          </p:cNvSpPr>
          <p:nvPr>
            <p:ph type="title"/>
          </p:nvPr>
        </p:nvSpPr>
        <p:spPr>
          <a:xfrm>
            <a:off x="252918" y="1123837"/>
            <a:ext cx="3176081" cy="4601183"/>
          </a:xfrm>
        </p:spPr>
        <p:txBody>
          <a:bodyPr/>
          <a:lstStyle/>
          <a:p>
            <a:r>
              <a:rPr lang="en-US" dirty="0"/>
              <a:t>Real life examples (</a:t>
            </a:r>
            <a:r>
              <a:rPr lang="en-US" b="1" dirty="0">
                <a:latin typeface="Courier" charset="0"/>
                <a:ea typeface="Courier" charset="0"/>
                <a:cs typeface="Courier" charset="0"/>
              </a:rPr>
              <a:t>pseudocode</a:t>
            </a:r>
            <a:r>
              <a:rPr lang="en-US" dirty="0"/>
              <a:t>)</a:t>
            </a:r>
          </a:p>
        </p:txBody>
      </p:sp>
      <p:sp>
        <p:nvSpPr>
          <p:cNvPr id="3" name="Content Placeholder 2">
            <a:extLst>
              <a:ext uri="{FF2B5EF4-FFF2-40B4-BE49-F238E27FC236}">
                <a16:creationId xmlns:a16="http://schemas.microsoft.com/office/drawing/2014/main" id="{5939D5BC-49C7-C849-B4BA-BA37185F1783}"/>
              </a:ext>
            </a:extLst>
          </p:cNvPr>
          <p:cNvSpPr>
            <a:spLocks noGrp="1"/>
          </p:cNvSpPr>
          <p:nvPr>
            <p:ph idx="1"/>
          </p:nvPr>
        </p:nvSpPr>
        <p:spPr/>
        <p:txBody>
          <a:bodyPr anchor="t"/>
          <a:lstStyle/>
          <a:p>
            <a:pPr marL="0" indent="0">
              <a:buNone/>
            </a:pPr>
            <a:r>
              <a:rPr lang="en-US" b="1" dirty="0">
                <a:latin typeface="Courier" pitchFamily="2" charset="0"/>
              </a:rPr>
              <a:t>if</a:t>
            </a:r>
            <a:r>
              <a:rPr lang="en-US" dirty="0">
                <a:latin typeface="Courier" pitchFamily="2" charset="0"/>
              </a:rPr>
              <a:t> (today is a weekday):</a:t>
            </a:r>
          </a:p>
          <a:p>
            <a:pPr marL="0" indent="0">
              <a:buNone/>
            </a:pPr>
            <a:r>
              <a:rPr lang="en-US" dirty="0">
                <a:latin typeface="Courier" pitchFamily="2" charset="0"/>
              </a:rPr>
              <a:t>	go to class</a:t>
            </a:r>
          </a:p>
          <a:p>
            <a:pPr marL="0" indent="0">
              <a:buNone/>
            </a:pPr>
            <a:r>
              <a:rPr lang="en-US" b="1" dirty="0">
                <a:latin typeface="Courier" pitchFamily="2" charset="0"/>
              </a:rPr>
              <a:t>else</a:t>
            </a:r>
            <a:r>
              <a:rPr lang="en-US" dirty="0">
                <a:latin typeface="Courier" pitchFamily="2" charset="0"/>
              </a:rPr>
              <a:t>: </a:t>
            </a:r>
            <a:r>
              <a:rPr lang="en-US" dirty="0">
                <a:solidFill>
                  <a:schemeClr val="bg1">
                    <a:lumMod val="65000"/>
                  </a:schemeClr>
                </a:solidFill>
                <a:latin typeface="Courier" pitchFamily="2" charset="0"/>
              </a:rPr>
              <a:t># (today is a weekend)</a:t>
            </a:r>
          </a:p>
          <a:p>
            <a:pPr marL="0" indent="0">
              <a:buNone/>
            </a:pPr>
            <a:r>
              <a:rPr lang="en-US" dirty="0">
                <a:latin typeface="Courier" pitchFamily="2" charset="0"/>
              </a:rPr>
              <a:t>	sleep in</a:t>
            </a:r>
          </a:p>
          <a:p>
            <a:pPr marL="0" indent="0">
              <a:buNone/>
            </a:pPr>
            <a:endParaRPr lang="en-US" dirty="0">
              <a:latin typeface="Courier" pitchFamily="2" charset="0"/>
            </a:endParaRPr>
          </a:p>
        </p:txBody>
      </p:sp>
    </p:spTree>
    <p:extLst>
      <p:ext uri="{BB962C8B-B14F-4D97-AF65-F5344CB8AC3E}">
        <p14:creationId xmlns:p14="http://schemas.microsoft.com/office/powerpoint/2010/main" val="3373311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66B4E-97AD-0B42-9657-E682FD7466B4}"/>
              </a:ext>
            </a:extLst>
          </p:cNvPr>
          <p:cNvSpPr>
            <a:spLocks noGrp="1"/>
          </p:cNvSpPr>
          <p:nvPr>
            <p:ph type="title"/>
          </p:nvPr>
        </p:nvSpPr>
        <p:spPr>
          <a:xfrm>
            <a:off x="252918" y="1123837"/>
            <a:ext cx="3176081" cy="4601183"/>
          </a:xfrm>
        </p:spPr>
        <p:txBody>
          <a:bodyPr/>
          <a:lstStyle/>
          <a:p>
            <a:r>
              <a:rPr lang="en-US" dirty="0"/>
              <a:t>Real life examples (</a:t>
            </a:r>
            <a:r>
              <a:rPr lang="en-US" b="1" dirty="0">
                <a:latin typeface="Courier" charset="0"/>
                <a:ea typeface="Courier" charset="0"/>
                <a:cs typeface="Courier" charset="0"/>
              </a:rPr>
              <a:t>pseudocode</a:t>
            </a:r>
            <a:r>
              <a:rPr lang="en-US" dirty="0"/>
              <a:t>)</a:t>
            </a:r>
          </a:p>
        </p:txBody>
      </p:sp>
      <p:sp>
        <p:nvSpPr>
          <p:cNvPr id="3" name="Content Placeholder 2">
            <a:extLst>
              <a:ext uri="{FF2B5EF4-FFF2-40B4-BE49-F238E27FC236}">
                <a16:creationId xmlns:a16="http://schemas.microsoft.com/office/drawing/2014/main" id="{5939D5BC-49C7-C849-B4BA-BA37185F1783}"/>
              </a:ext>
            </a:extLst>
          </p:cNvPr>
          <p:cNvSpPr>
            <a:spLocks noGrp="1"/>
          </p:cNvSpPr>
          <p:nvPr>
            <p:ph idx="1"/>
          </p:nvPr>
        </p:nvSpPr>
        <p:spPr/>
        <p:txBody>
          <a:bodyPr anchor="t"/>
          <a:lstStyle/>
          <a:p>
            <a:pPr marL="0" indent="0">
              <a:buNone/>
            </a:pPr>
            <a:r>
              <a:rPr lang="en-US" b="1" dirty="0">
                <a:latin typeface="Courier" pitchFamily="2" charset="0"/>
              </a:rPr>
              <a:t>if</a:t>
            </a:r>
            <a:r>
              <a:rPr lang="en-US" dirty="0">
                <a:latin typeface="Courier" pitchFamily="2" charset="0"/>
              </a:rPr>
              <a:t> (today is a weekday):</a:t>
            </a:r>
          </a:p>
          <a:p>
            <a:pPr marL="0" indent="0">
              <a:buNone/>
            </a:pPr>
            <a:r>
              <a:rPr lang="en-US" dirty="0">
                <a:latin typeface="Courier" pitchFamily="2" charset="0"/>
              </a:rPr>
              <a:t>	go to class</a:t>
            </a:r>
          </a:p>
          <a:p>
            <a:pPr marL="0" indent="0">
              <a:buNone/>
            </a:pPr>
            <a:r>
              <a:rPr lang="en-US" b="1" dirty="0">
                <a:latin typeface="Courier" pitchFamily="2" charset="0"/>
              </a:rPr>
              <a:t>else</a:t>
            </a:r>
            <a:r>
              <a:rPr lang="en-US" dirty="0">
                <a:latin typeface="Courier" pitchFamily="2" charset="0"/>
              </a:rPr>
              <a:t>: </a:t>
            </a:r>
            <a:r>
              <a:rPr lang="en-US" dirty="0">
                <a:solidFill>
                  <a:schemeClr val="bg1">
                    <a:lumMod val="65000"/>
                  </a:schemeClr>
                </a:solidFill>
                <a:latin typeface="Courier" pitchFamily="2" charset="0"/>
              </a:rPr>
              <a:t># (today is a weekend)</a:t>
            </a:r>
          </a:p>
          <a:p>
            <a:pPr marL="0" indent="0">
              <a:buNone/>
            </a:pPr>
            <a:r>
              <a:rPr lang="en-US" dirty="0">
                <a:latin typeface="Courier" pitchFamily="2" charset="0"/>
              </a:rPr>
              <a:t>	sleep in</a:t>
            </a:r>
          </a:p>
          <a:p>
            <a:pPr marL="0" indent="0">
              <a:buNone/>
            </a:pPr>
            <a:endParaRPr lang="en-US" dirty="0">
              <a:latin typeface="Courier" pitchFamily="2" charset="0"/>
            </a:endParaRPr>
          </a:p>
          <a:p>
            <a:pPr marL="0" indent="0">
              <a:buNone/>
            </a:pPr>
            <a:r>
              <a:rPr lang="en-US" b="1" dirty="0">
                <a:latin typeface="Courier" pitchFamily="2" charset="0"/>
              </a:rPr>
              <a:t>if</a:t>
            </a:r>
            <a:r>
              <a:rPr lang="en-US" dirty="0">
                <a:latin typeface="Courier" pitchFamily="2" charset="0"/>
              </a:rPr>
              <a:t> (food at dining hall</a:t>
            </a:r>
            <a:r>
              <a:rPr lang="en-US" dirty="0">
                <a:solidFill>
                  <a:schemeClr val="bg1">
                    <a:lumMod val="65000"/>
                  </a:schemeClr>
                </a:solidFill>
                <a:latin typeface="Courier" pitchFamily="2" charset="0"/>
              </a:rPr>
              <a:t> </a:t>
            </a:r>
            <a:r>
              <a:rPr lang="en-US" dirty="0">
                <a:latin typeface="Courier" pitchFamily="2" charset="0"/>
              </a:rPr>
              <a:t>looks good):</a:t>
            </a:r>
          </a:p>
          <a:p>
            <a:pPr marL="0" indent="0">
              <a:buNone/>
            </a:pPr>
            <a:r>
              <a:rPr lang="en-US" dirty="0">
                <a:latin typeface="Courier" pitchFamily="2" charset="0"/>
              </a:rPr>
              <a:t>	eat at dining hall </a:t>
            </a:r>
          </a:p>
          <a:p>
            <a:pPr marL="0" indent="0">
              <a:buNone/>
            </a:pPr>
            <a:r>
              <a:rPr lang="en-US" b="1" dirty="0">
                <a:latin typeface="Courier" pitchFamily="2" charset="0"/>
              </a:rPr>
              <a:t>else</a:t>
            </a:r>
            <a:r>
              <a:rPr lang="en-US" dirty="0">
                <a:latin typeface="Courier" pitchFamily="2" charset="0"/>
              </a:rPr>
              <a:t>: </a:t>
            </a:r>
            <a:r>
              <a:rPr lang="en-US" dirty="0">
                <a:solidFill>
                  <a:schemeClr val="bg1">
                    <a:lumMod val="65000"/>
                  </a:schemeClr>
                </a:solidFill>
                <a:latin typeface="Courier" pitchFamily="2" charset="0"/>
              </a:rPr>
              <a:t># food at dining hall doesn’t look good</a:t>
            </a:r>
            <a:endParaRPr lang="en-US" dirty="0">
              <a:latin typeface="Courier" pitchFamily="2" charset="0"/>
            </a:endParaRPr>
          </a:p>
          <a:p>
            <a:pPr marL="0" indent="0">
              <a:buNone/>
            </a:pPr>
            <a:r>
              <a:rPr lang="en-US" dirty="0">
                <a:latin typeface="Courier" pitchFamily="2" charset="0"/>
              </a:rPr>
              <a:t>	order Domino’s</a:t>
            </a:r>
          </a:p>
        </p:txBody>
      </p:sp>
    </p:spTree>
    <p:extLst>
      <p:ext uri="{BB962C8B-B14F-4D97-AF65-F5344CB8AC3E}">
        <p14:creationId xmlns:p14="http://schemas.microsoft.com/office/powerpoint/2010/main" val="21714273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C3F69-6615-E149-A51A-79B9AA61D9B7}"/>
              </a:ext>
            </a:extLst>
          </p:cNvPr>
          <p:cNvSpPr>
            <a:spLocks noGrp="1"/>
          </p:cNvSpPr>
          <p:nvPr>
            <p:ph type="title"/>
          </p:nvPr>
        </p:nvSpPr>
        <p:spPr/>
        <p:txBody>
          <a:bodyPr>
            <a:normAutofit/>
          </a:bodyPr>
          <a:lstStyle/>
          <a:p>
            <a:r>
              <a:rPr lang="en-US" dirty="0"/>
              <a:t>Real life example (change machine)</a:t>
            </a:r>
          </a:p>
        </p:txBody>
      </p:sp>
      <p:sp>
        <p:nvSpPr>
          <p:cNvPr id="3" name="Content Placeholder 2">
            <a:extLst>
              <a:ext uri="{FF2B5EF4-FFF2-40B4-BE49-F238E27FC236}">
                <a16:creationId xmlns:a16="http://schemas.microsoft.com/office/drawing/2014/main" id="{A449C5C7-276F-B241-A802-AA5980F6C3BA}"/>
              </a:ext>
            </a:extLst>
          </p:cNvPr>
          <p:cNvSpPr>
            <a:spLocks noGrp="1"/>
          </p:cNvSpPr>
          <p:nvPr>
            <p:ph idx="1"/>
          </p:nvPr>
        </p:nvSpPr>
        <p:spPr>
          <a:xfrm>
            <a:off x="1739858" y="864108"/>
            <a:ext cx="9444610" cy="5625592"/>
          </a:xfrm>
        </p:spPr>
        <p:txBody>
          <a:bodyPr/>
          <a:lstStyle/>
          <a:p>
            <a:pPr marL="2298700" indent="0">
              <a:buNone/>
            </a:pPr>
            <a:r>
              <a:rPr lang="en-US" b="1" dirty="0">
                <a:solidFill>
                  <a:schemeClr val="tx1"/>
                </a:solidFill>
                <a:latin typeface="Courier" pitchFamily="2" charset="0"/>
              </a:rPr>
              <a:t>How many 20s to get to total amount of dollars?</a:t>
            </a:r>
            <a:endParaRPr lang="en-US" dirty="0">
              <a:solidFill>
                <a:schemeClr val="tx1"/>
              </a:solidFill>
              <a:latin typeface="Courier" pitchFamily="2" charset="0"/>
            </a:endParaRPr>
          </a:p>
          <a:p>
            <a:pPr marL="2298700" indent="0">
              <a:buNone/>
            </a:pPr>
            <a:endParaRPr lang="en-US" b="1" dirty="0">
              <a:latin typeface="Courier" pitchFamily="2" charset="0"/>
            </a:endParaRPr>
          </a:p>
          <a:p>
            <a:pPr marL="2298700" indent="0">
              <a:buNone/>
            </a:pPr>
            <a:r>
              <a:rPr lang="en-US" b="1" dirty="0">
                <a:latin typeface="Courier" pitchFamily="2" charset="0"/>
              </a:rPr>
              <a:t>Ex. User inputs $71</a:t>
            </a:r>
          </a:p>
          <a:p>
            <a:pPr marL="2298700" indent="0">
              <a:buNone/>
            </a:pPr>
            <a:r>
              <a:rPr lang="en-US" b="1" dirty="0">
                <a:latin typeface="Courier" pitchFamily="2" charset="0"/>
              </a:rPr>
              <a:t>	 Output should be 3 $20-bills</a:t>
            </a:r>
          </a:p>
          <a:p>
            <a:pPr marL="2298700" indent="0">
              <a:buNone/>
            </a:pPr>
            <a:r>
              <a:rPr lang="en-US" b="1" dirty="0">
                <a:latin typeface="Courier" pitchFamily="2" charset="0"/>
              </a:rPr>
              <a:t>Ex. User inputs $21</a:t>
            </a:r>
          </a:p>
          <a:p>
            <a:pPr marL="2298700" indent="0">
              <a:buNone/>
            </a:pPr>
            <a:r>
              <a:rPr lang="en-US" b="1" dirty="0">
                <a:latin typeface="Courier" pitchFamily="2" charset="0"/>
              </a:rPr>
              <a:t>	 Output should be 1 $20-bill </a:t>
            </a:r>
          </a:p>
          <a:p>
            <a:pPr marL="2298700" indent="0">
              <a:buNone/>
            </a:pPr>
            <a:r>
              <a:rPr lang="en-US" b="1" dirty="0">
                <a:latin typeface="Courier" pitchFamily="2" charset="0"/>
              </a:rPr>
              <a:t>Ex. User inputs $5</a:t>
            </a:r>
          </a:p>
          <a:p>
            <a:pPr marL="2298700" indent="0">
              <a:buNone/>
            </a:pPr>
            <a:r>
              <a:rPr lang="en-US" b="1" dirty="0">
                <a:latin typeface="Courier" pitchFamily="2" charset="0"/>
              </a:rPr>
              <a:t>	 Output should be 0 $20-bills  </a:t>
            </a:r>
          </a:p>
          <a:p>
            <a:pPr marL="2298700" indent="0">
              <a:buNone/>
            </a:pPr>
            <a:r>
              <a:rPr lang="en-US" b="1" dirty="0">
                <a:latin typeface="Courier" pitchFamily="2" charset="0"/>
              </a:rPr>
              <a:t> </a:t>
            </a:r>
          </a:p>
          <a:p>
            <a:endParaRPr lang="en-US" dirty="0"/>
          </a:p>
          <a:p>
            <a:endParaRPr lang="en-US" dirty="0"/>
          </a:p>
          <a:p>
            <a:endParaRPr lang="en-US" dirty="0"/>
          </a:p>
        </p:txBody>
      </p:sp>
      <p:grpSp>
        <p:nvGrpSpPr>
          <p:cNvPr id="4" name="Group 3">
            <a:extLst>
              <a:ext uri="{FF2B5EF4-FFF2-40B4-BE49-F238E27FC236}">
                <a16:creationId xmlns:a16="http://schemas.microsoft.com/office/drawing/2014/main" id="{08B79A3D-7D0E-5D43-B421-CE746DE21ADF}"/>
              </a:ext>
            </a:extLst>
          </p:cNvPr>
          <p:cNvGrpSpPr/>
          <p:nvPr/>
        </p:nvGrpSpPr>
        <p:grpSpPr>
          <a:xfrm>
            <a:off x="8834691" y="2080120"/>
            <a:ext cx="2349777" cy="1446772"/>
            <a:chOff x="1504809" y="4450005"/>
            <a:chExt cx="2349777" cy="1446772"/>
          </a:xfrm>
        </p:grpSpPr>
        <p:sp>
          <p:nvSpPr>
            <p:cNvPr id="5" name="TextBox 4">
              <a:extLst>
                <a:ext uri="{FF2B5EF4-FFF2-40B4-BE49-F238E27FC236}">
                  <a16:creationId xmlns:a16="http://schemas.microsoft.com/office/drawing/2014/main" id="{B63F265F-3CA8-E24B-977F-4288159391DD}"/>
                </a:ext>
              </a:extLst>
            </p:cNvPr>
            <p:cNvSpPr txBox="1"/>
            <p:nvPr/>
          </p:nvSpPr>
          <p:spPr>
            <a:xfrm>
              <a:off x="1951501" y="4450005"/>
              <a:ext cx="1903085"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rPr>
                <a:t>print the ”s” </a:t>
              </a:r>
            </a:p>
            <a:p>
              <a:pPr algn="ctr"/>
              <a:r>
                <a:rPr lang="en-US" dirty="0">
                  <a:solidFill>
                    <a:srgbClr val="003470"/>
                  </a:solidFill>
                  <a:latin typeface="Arial" panose="020B0604020202020204" pitchFamily="34" charset="0"/>
                  <a:cs typeface="Arial" panose="020B0604020202020204" pitchFamily="34" charset="0"/>
                </a:rPr>
                <a:t>only if necessary</a:t>
              </a:r>
              <a:endParaRPr lang="en-US" b="1" dirty="0">
                <a:solidFill>
                  <a:srgbClr val="003470"/>
                </a:solidFill>
                <a:latin typeface="Arial" panose="020B0604020202020204" pitchFamily="34" charset="0"/>
                <a:cs typeface="Arial" panose="020B0604020202020204" pitchFamily="34" charset="0"/>
              </a:endParaRPr>
            </a:p>
          </p:txBody>
        </p:sp>
        <p:sp>
          <p:nvSpPr>
            <p:cNvPr id="6" name="Circular Arrow 5">
              <a:extLst>
                <a:ext uri="{FF2B5EF4-FFF2-40B4-BE49-F238E27FC236}">
                  <a16:creationId xmlns:a16="http://schemas.microsoft.com/office/drawing/2014/main" id="{29A1C86E-1F3F-1244-B667-6E9B5DCF36DB}"/>
                </a:ext>
              </a:extLst>
            </p:cNvPr>
            <p:cNvSpPr/>
            <p:nvPr/>
          </p:nvSpPr>
          <p:spPr>
            <a:xfrm rot="12832773" flipV="1">
              <a:off x="1504809" y="4636102"/>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7" name="Group 6">
            <a:extLst>
              <a:ext uri="{FF2B5EF4-FFF2-40B4-BE49-F238E27FC236}">
                <a16:creationId xmlns:a16="http://schemas.microsoft.com/office/drawing/2014/main" id="{2660A33E-859C-A9D9-37FC-D3F142A26D5D}"/>
              </a:ext>
            </a:extLst>
          </p:cNvPr>
          <p:cNvGrpSpPr/>
          <p:nvPr/>
        </p:nvGrpSpPr>
        <p:grpSpPr>
          <a:xfrm>
            <a:off x="8834691" y="2896554"/>
            <a:ext cx="2349777" cy="1446772"/>
            <a:chOff x="1504809" y="4450005"/>
            <a:chExt cx="2349777" cy="1446772"/>
          </a:xfrm>
        </p:grpSpPr>
        <p:sp>
          <p:nvSpPr>
            <p:cNvPr id="8" name="TextBox 7">
              <a:extLst>
                <a:ext uri="{FF2B5EF4-FFF2-40B4-BE49-F238E27FC236}">
                  <a16:creationId xmlns:a16="http://schemas.microsoft.com/office/drawing/2014/main" id="{E8422BEF-6789-E681-D682-48712B959EC5}"/>
                </a:ext>
              </a:extLst>
            </p:cNvPr>
            <p:cNvSpPr txBox="1"/>
            <p:nvPr/>
          </p:nvSpPr>
          <p:spPr>
            <a:xfrm>
              <a:off x="1951501" y="4450005"/>
              <a:ext cx="1903085"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rPr>
                <a:t>print the ”s” </a:t>
              </a:r>
            </a:p>
            <a:p>
              <a:pPr algn="ctr"/>
              <a:r>
                <a:rPr lang="en-US" dirty="0">
                  <a:solidFill>
                    <a:srgbClr val="003470"/>
                  </a:solidFill>
                  <a:latin typeface="Arial" panose="020B0604020202020204" pitchFamily="34" charset="0"/>
                  <a:cs typeface="Arial" panose="020B0604020202020204" pitchFamily="34" charset="0"/>
                </a:rPr>
                <a:t>only if necessary</a:t>
              </a:r>
              <a:endParaRPr lang="en-US" b="1" dirty="0">
                <a:solidFill>
                  <a:srgbClr val="003470"/>
                </a:solidFill>
                <a:latin typeface="Arial" panose="020B0604020202020204" pitchFamily="34" charset="0"/>
                <a:cs typeface="Arial" panose="020B0604020202020204" pitchFamily="34" charset="0"/>
              </a:endParaRPr>
            </a:p>
          </p:txBody>
        </p:sp>
        <p:sp>
          <p:nvSpPr>
            <p:cNvPr id="9" name="Circular Arrow 8">
              <a:extLst>
                <a:ext uri="{FF2B5EF4-FFF2-40B4-BE49-F238E27FC236}">
                  <a16:creationId xmlns:a16="http://schemas.microsoft.com/office/drawing/2014/main" id="{519DE827-B47C-DD47-0D55-5070EDCFE4CF}"/>
                </a:ext>
              </a:extLst>
            </p:cNvPr>
            <p:cNvSpPr/>
            <p:nvPr/>
          </p:nvSpPr>
          <p:spPr>
            <a:xfrm rot="12832773" flipV="1">
              <a:off x="1504809" y="4636102"/>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0" name="Group 9">
            <a:extLst>
              <a:ext uri="{FF2B5EF4-FFF2-40B4-BE49-F238E27FC236}">
                <a16:creationId xmlns:a16="http://schemas.microsoft.com/office/drawing/2014/main" id="{8E7019FE-611F-D657-BF15-1C09264E7C51}"/>
              </a:ext>
            </a:extLst>
          </p:cNvPr>
          <p:cNvGrpSpPr/>
          <p:nvPr/>
        </p:nvGrpSpPr>
        <p:grpSpPr>
          <a:xfrm>
            <a:off x="8809333" y="3690130"/>
            <a:ext cx="2349777" cy="1446772"/>
            <a:chOff x="1504809" y="4450005"/>
            <a:chExt cx="2349777" cy="1446772"/>
          </a:xfrm>
        </p:grpSpPr>
        <p:sp>
          <p:nvSpPr>
            <p:cNvPr id="11" name="TextBox 10">
              <a:extLst>
                <a:ext uri="{FF2B5EF4-FFF2-40B4-BE49-F238E27FC236}">
                  <a16:creationId xmlns:a16="http://schemas.microsoft.com/office/drawing/2014/main" id="{ED54FD1B-7A2F-7120-25A5-659705D6ECC7}"/>
                </a:ext>
              </a:extLst>
            </p:cNvPr>
            <p:cNvSpPr txBox="1"/>
            <p:nvPr/>
          </p:nvSpPr>
          <p:spPr>
            <a:xfrm>
              <a:off x="1951501" y="4450005"/>
              <a:ext cx="1903085"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rPr>
                <a:t>print the ”s” </a:t>
              </a:r>
            </a:p>
            <a:p>
              <a:pPr algn="ctr"/>
              <a:r>
                <a:rPr lang="en-US" dirty="0">
                  <a:solidFill>
                    <a:srgbClr val="003470"/>
                  </a:solidFill>
                  <a:latin typeface="Arial" panose="020B0604020202020204" pitchFamily="34" charset="0"/>
                  <a:cs typeface="Arial" panose="020B0604020202020204" pitchFamily="34" charset="0"/>
                </a:rPr>
                <a:t>only if necessary</a:t>
              </a:r>
              <a:endParaRPr lang="en-US" b="1" dirty="0">
                <a:solidFill>
                  <a:srgbClr val="003470"/>
                </a:solidFill>
                <a:latin typeface="Arial" panose="020B0604020202020204" pitchFamily="34" charset="0"/>
                <a:cs typeface="Arial" panose="020B0604020202020204" pitchFamily="34" charset="0"/>
              </a:endParaRPr>
            </a:p>
          </p:txBody>
        </p:sp>
        <p:sp>
          <p:nvSpPr>
            <p:cNvPr id="12" name="Circular Arrow 11">
              <a:extLst>
                <a:ext uri="{FF2B5EF4-FFF2-40B4-BE49-F238E27FC236}">
                  <a16:creationId xmlns:a16="http://schemas.microsoft.com/office/drawing/2014/main" id="{DDAC3075-E375-9F8D-4BFF-64B5D827DE86}"/>
                </a:ext>
              </a:extLst>
            </p:cNvPr>
            <p:cNvSpPr/>
            <p:nvPr/>
          </p:nvSpPr>
          <p:spPr>
            <a:xfrm rot="12832773" flipV="1">
              <a:off x="1504809" y="4636102"/>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Tree>
    <p:extLst>
      <p:ext uri="{BB962C8B-B14F-4D97-AF65-F5344CB8AC3E}">
        <p14:creationId xmlns:p14="http://schemas.microsoft.com/office/powerpoint/2010/main" val="41760590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C3F69-6615-E149-A51A-79B9AA61D9B7}"/>
              </a:ext>
            </a:extLst>
          </p:cNvPr>
          <p:cNvSpPr>
            <a:spLocks noGrp="1"/>
          </p:cNvSpPr>
          <p:nvPr>
            <p:ph type="title"/>
          </p:nvPr>
        </p:nvSpPr>
        <p:spPr/>
        <p:txBody>
          <a:bodyPr>
            <a:normAutofit/>
          </a:bodyPr>
          <a:lstStyle/>
          <a:p>
            <a:r>
              <a:rPr lang="en-US" dirty="0"/>
              <a:t>Real life example (change machine)</a:t>
            </a:r>
          </a:p>
        </p:txBody>
      </p:sp>
      <p:sp>
        <p:nvSpPr>
          <p:cNvPr id="3" name="Content Placeholder 2">
            <a:extLst>
              <a:ext uri="{FF2B5EF4-FFF2-40B4-BE49-F238E27FC236}">
                <a16:creationId xmlns:a16="http://schemas.microsoft.com/office/drawing/2014/main" id="{A449C5C7-276F-B241-A802-AA5980F6C3BA}"/>
              </a:ext>
            </a:extLst>
          </p:cNvPr>
          <p:cNvSpPr>
            <a:spLocks noGrp="1"/>
          </p:cNvSpPr>
          <p:nvPr>
            <p:ph idx="1"/>
          </p:nvPr>
        </p:nvSpPr>
        <p:spPr>
          <a:xfrm>
            <a:off x="1739858" y="864108"/>
            <a:ext cx="9444610" cy="5625592"/>
          </a:xfrm>
        </p:spPr>
        <p:txBody>
          <a:bodyPr/>
          <a:lstStyle/>
          <a:p>
            <a:pPr marL="2298700" indent="0">
              <a:buNone/>
            </a:pPr>
            <a:r>
              <a:rPr lang="en-US" b="1" dirty="0">
                <a:solidFill>
                  <a:schemeClr val="tx1"/>
                </a:solidFill>
                <a:latin typeface="Courier" pitchFamily="2" charset="0"/>
              </a:rPr>
              <a:t>How many 20s to get to total amount of dollars?</a:t>
            </a:r>
            <a:endParaRPr lang="en-US" dirty="0">
              <a:solidFill>
                <a:schemeClr val="tx1"/>
              </a:solidFill>
              <a:latin typeface="Courier" pitchFamily="2" charset="0"/>
            </a:endParaRPr>
          </a:p>
          <a:p>
            <a:pPr marL="2298700" indent="0">
              <a:buNone/>
            </a:pPr>
            <a:endParaRPr lang="en-US" b="1" dirty="0">
              <a:latin typeface="Courier" pitchFamily="2" charset="0"/>
            </a:endParaRPr>
          </a:p>
          <a:p>
            <a:pPr marL="2298700" indent="0">
              <a:buNone/>
            </a:pPr>
            <a:r>
              <a:rPr lang="en-US" b="1" dirty="0">
                <a:latin typeface="Courier" pitchFamily="2" charset="0"/>
              </a:rPr>
              <a:t>Ex. User inputs $71</a:t>
            </a:r>
          </a:p>
          <a:p>
            <a:pPr marL="2298700" indent="0">
              <a:buNone/>
            </a:pPr>
            <a:r>
              <a:rPr lang="en-US" b="1" dirty="0">
                <a:latin typeface="Courier" pitchFamily="2" charset="0"/>
              </a:rPr>
              <a:t>	 Output should be 3 $20-bills</a:t>
            </a:r>
          </a:p>
          <a:p>
            <a:pPr marL="2298700" indent="0">
              <a:buNone/>
            </a:pPr>
            <a:r>
              <a:rPr lang="en-US" b="1" dirty="0">
                <a:latin typeface="Courier" pitchFamily="2" charset="0"/>
              </a:rPr>
              <a:t>Ex. User inputs $21</a:t>
            </a:r>
          </a:p>
          <a:p>
            <a:pPr marL="2298700" indent="0">
              <a:buNone/>
            </a:pPr>
            <a:r>
              <a:rPr lang="en-US" b="1" dirty="0">
                <a:latin typeface="Courier" pitchFamily="2" charset="0"/>
              </a:rPr>
              <a:t>	 Output should be 1 $20-bill </a:t>
            </a:r>
          </a:p>
          <a:p>
            <a:pPr marL="2298700" indent="0">
              <a:buNone/>
            </a:pPr>
            <a:r>
              <a:rPr lang="en-US" b="1" dirty="0">
                <a:latin typeface="Courier" pitchFamily="2" charset="0"/>
              </a:rPr>
              <a:t>Ex. User inputs $5</a:t>
            </a:r>
          </a:p>
          <a:p>
            <a:pPr marL="2298700" indent="0">
              <a:buNone/>
            </a:pPr>
            <a:r>
              <a:rPr lang="en-US" b="1" dirty="0">
                <a:latin typeface="Courier" pitchFamily="2" charset="0"/>
              </a:rPr>
              <a:t>	 Output should be 0 $20-bills  </a:t>
            </a:r>
          </a:p>
          <a:p>
            <a:pPr marL="2298700" indent="0">
              <a:buNone/>
            </a:pPr>
            <a:r>
              <a:rPr lang="en-US" b="1" dirty="0">
                <a:latin typeface="Courier" pitchFamily="2" charset="0"/>
              </a:rPr>
              <a:t> </a:t>
            </a:r>
          </a:p>
          <a:p>
            <a:endParaRPr lang="en-US" dirty="0"/>
          </a:p>
          <a:p>
            <a:endParaRPr lang="en-US" dirty="0"/>
          </a:p>
          <a:p>
            <a:endParaRPr lang="en-US" dirty="0"/>
          </a:p>
        </p:txBody>
      </p:sp>
      <p:grpSp>
        <p:nvGrpSpPr>
          <p:cNvPr id="4" name="Group 3">
            <a:extLst>
              <a:ext uri="{FF2B5EF4-FFF2-40B4-BE49-F238E27FC236}">
                <a16:creationId xmlns:a16="http://schemas.microsoft.com/office/drawing/2014/main" id="{08B79A3D-7D0E-5D43-B421-CE746DE21ADF}"/>
              </a:ext>
            </a:extLst>
          </p:cNvPr>
          <p:cNvGrpSpPr/>
          <p:nvPr/>
        </p:nvGrpSpPr>
        <p:grpSpPr>
          <a:xfrm>
            <a:off x="8834691" y="2080120"/>
            <a:ext cx="2349777" cy="1446772"/>
            <a:chOff x="1504809" y="4450005"/>
            <a:chExt cx="2349777" cy="1446772"/>
          </a:xfrm>
        </p:grpSpPr>
        <p:sp>
          <p:nvSpPr>
            <p:cNvPr id="5" name="TextBox 4">
              <a:extLst>
                <a:ext uri="{FF2B5EF4-FFF2-40B4-BE49-F238E27FC236}">
                  <a16:creationId xmlns:a16="http://schemas.microsoft.com/office/drawing/2014/main" id="{B63F265F-3CA8-E24B-977F-4288159391DD}"/>
                </a:ext>
              </a:extLst>
            </p:cNvPr>
            <p:cNvSpPr txBox="1"/>
            <p:nvPr/>
          </p:nvSpPr>
          <p:spPr>
            <a:xfrm>
              <a:off x="1951501" y="4450005"/>
              <a:ext cx="1903085"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rPr>
                <a:t>print the ”s” </a:t>
              </a:r>
            </a:p>
            <a:p>
              <a:pPr algn="ctr"/>
              <a:r>
                <a:rPr lang="en-US" dirty="0">
                  <a:solidFill>
                    <a:srgbClr val="003470"/>
                  </a:solidFill>
                  <a:latin typeface="Arial" panose="020B0604020202020204" pitchFamily="34" charset="0"/>
                  <a:cs typeface="Arial" panose="020B0604020202020204" pitchFamily="34" charset="0"/>
                </a:rPr>
                <a:t>only if necessary</a:t>
              </a:r>
              <a:endParaRPr lang="en-US" b="1" dirty="0">
                <a:solidFill>
                  <a:srgbClr val="003470"/>
                </a:solidFill>
                <a:latin typeface="Arial" panose="020B0604020202020204" pitchFamily="34" charset="0"/>
                <a:cs typeface="Arial" panose="020B0604020202020204" pitchFamily="34" charset="0"/>
              </a:endParaRPr>
            </a:p>
          </p:txBody>
        </p:sp>
        <p:sp>
          <p:nvSpPr>
            <p:cNvPr id="6" name="Circular Arrow 5">
              <a:extLst>
                <a:ext uri="{FF2B5EF4-FFF2-40B4-BE49-F238E27FC236}">
                  <a16:creationId xmlns:a16="http://schemas.microsoft.com/office/drawing/2014/main" id="{29A1C86E-1F3F-1244-B667-6E9B5DCF36DB}"/>
                </a:ext>
              </a:extLst>
            </p:cNvPr>
            <p:cNvSpPr/>
            <p:nvPr/>
          </p:nvSpPr>
          <p:spPr>
            <a:xfrm rot="12832773" flipV="1">
              <a:off x="1504809" y="4636102"/>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7" name="Group 6">
            <a:extLst>
              <a:ext uri="{FF2B5EF4-FFF2-40B4-BE49-F238E27FC236}">
                <a16:creationId xmlns:a16="http://schemas.microsoft.com/office/drawing/2014/main" id="{2660A33E-859C-A9D9-37FC-D3F142A26D5D}"/>
              </a:ext>
            </a:extLst>
          </p:cNvPr>
          <p:cNvGrpSpPr/>
          <p:nvPr/>
        </p:nvGrpSpPr>
        <p:grpSpPr>
          <a:xfrm>
            <a:off x="8834691" y="2896554"/>
            <a:ext cx="2349777" cy="1446772"/>
            <a:chOff x="1504809" y="4450005"/>
            <a:chExt cx="2349777" cy="1446772"/>
          </a:xfrm>
        </p:grpSpPr>
        <p:sp>
          <p:nvSpPr>
            <p:cNvPr id="8" name="TextBox 7">
              <a:extLst>
                <a:ext uri="{FF2B5EF4-FFF2-40B4-BE49-F238E27FC236}">
                  <a16:creationId xmlns:a16="http://schemas.microsoft.com/office/drawing/2014/main" id="{E8422BEF-6789-E681-D682-48712B959EC5}"/>
                </a:ext>
              </a:extLst>
            </p:cNvPr>
            <p:cNvSpPr txBox="1"/>
            <p:nvPr/>
          </p:nvSpPr>
          <p:spPr>
            <a:xfrm>
              <a:off x="1951501" y="4450005"/>
              <a:ext cx="1903085"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rPr>
                <a:t>print the ”s” </a:t>
              </a:r>
            </a:p>
            <a:p>
              <a:pPr algn="ctr"/>
              <a:r>
                <a:rPr lang="en-US" dirty="0">
                  <a:solidFill>
                    <a:srgbClr val="003470"/>
                  </a:solidFill>
                  <a:latin typeface="Arial" panose="020B0604020202020204" pitchFamily="34" charset="0"/>
                  <a:cs typeface="Arial" panose="020B0604020202020204" pitchFamily="34" charset="0"/>
                </a:rPr>
                <a:t>only if necessary</a:t>
              </a:r>
              <a:endParaRPr lang="en-US" b="1" dirty="0">
                <a:solidFill>
                  <a:srgbClr val="003470"/>
                </a:solidFill>
                <a:latin typeface="Arial" panose="020B0604020202020204" pitchFamily="34" charset="0"/>
                <a:cs typeface="Arial" panose="020B0604020202020204" pitchFamily="34" charset="0"/>
              </a:endParaRPr>
            </a:p>
          </p:txBody>
        </p:sp>
        <p:sp>
          <p:nvSpPr>
            <p:cNvPr id="9" name="Circular Arrow 8">
              <a:extLst>
                <a:ext uri="{FF2B5EF4-FFF2-40B4-BE49-F238E27FC236}">
                  <a16:creationId xmlns:a16="http://schemas.microsoft.com/office/drawing/2014/main" id="{519DE827-B47C-DD47-0D55-5070EDCFE4CF}"/>
                </a:ext>
              </a:extLst>
            </p:cNvPr>
            <p:cNvSpPr/>
            <p:nvPr/>
          </p:nvSpPr>
          <p:spPr>
            <a:xfrm rot="12832773" flipV="1">
              <a:off x="1504809" y="4636102"/>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0" name="Group 9">
            <a:extLst>
              <a:ext uri="{FF2B5EF4-FFF2-40B4-BE49-F238E27FC236}">
                <a16:creationId xmlns:a16="http://schemas.microsoft.com/office/drawing/2014/main" id="{8E7019FE-611F-D657-BF15-1C09264E7C51}"/>
              </a:ext>
            </a:extLst>
          </p:cNvPr>
          <p:cNvGrpSpPr/>
          <p:nvPr/>
        </p:nvGrpSpPr>
        <p:grpSpPr>
          <a:xfrm>
            <a:off x="8809333" y="3690130"/>
            <a:ext cx="2349777" cy="1446772"/>
            <a:chOff x="1504809" y="4450005"/>
            <a:chExt cx="2349777" cy="1446772"/>
          </a:xfrm>
        </p:grpSpPr>
        <p:sp>
          <p:nvSpPr>
            <p:cNvPr id="11" name="TextBox 10">
              <a:extLst>
                <a:ext uri="{FF2B5EF4-FFF2-40B4-BE49-F238E27FC236}">
                  <a16:creationId xmlns:a16="http://schemas.microsoft.com/office/drawing/2014/main" id="{ED54FD1B-7A2F-7120-25A5-659705D6ECC7}"/>
                </a:ext>
              </a:extLst>
            </p:cNvPr>
            <p:cNvSpPr txBox="1"/>
            <p:nvPr/>
          </p:nvSpPr>
          <p:spPr>
            <a:xfrm>
              <a:off x="1951501" y="4450005"/>
              <a:ext cx="1903085"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rPr>
                <a:t>print the ”s” </a:t>
              </a:r>
            </a:p>
            <a:p>
              <a:pPr algn="ctr"/>
              <a:r>
                <a:rPr lang="en-US" dirty="0">
                  <a:solidFill>
                    <a:srgbClr val="003470"/>
                  </a:solidFill>
                  <a:latin typeface="Arial" panose="020B0604020202020204" pitchFamily="34" charset="0"/>
                  <a:cs typeface="Arial" panose="020B0604020202020204" pitchFamily="34" charset="0"/>
                </a:rPr>
                <a:t>only if necessary</a:t>
              </a:r>
              <a:endParaRPr lang="en-US" b="1" dirty="0">
                <a:solidFill>
                  <a:srgbClr val="003470"/>
                </a:solidFill>
                <a:latin typeface="Arial" panose="020B0604020202020204" pitchFamily="34" charset="0"/>
                <a:cs typeface="Arial" panose="020B0604020202020204" pitchFamily="34" charset="0"/>
              </a:endParaRPr>
            </a:p>
          </p:txBody>
        </p:sp>
        <p:sp>
          <p:nvSpPr>
            <p:cNvPr id="12" name="Circular Arrow 11">
              <a:extLst>
                <a:ext uri="{FF2B5EF4-FFF2-40B4-BE49-F238E27FC236}">
                  <a16:creationId xmlns:a16="http://schemas.microsoft.com/office/drawing/2014/main" id="{DDAC3075-E375-9F8D-4BFF-64B5D827DE86}"/>
                </a:ext>
              </a:extLst>
            </p:cNvPr>
            <p:cNvSpPr/>
            <p:nvPr/>
          </p:nvSpPr>
          <p:spPr>
            <a:xfrm rot="12832773" flipV="1">
              <a:off x="1504809" y="4636102"/>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13" name="Rounded Rectangle 12">
            <a:extLst>
              <a:ext uri="{FF2B5EF4-FFF2-40B4-BE49-F238E27FC236}">
                <a16:creationId xmlns:a16="http://schemas.microsoft.com/office/drawing/2014/main" id="{371186F4-F7FE-A0F0-8D17-76FC6D3336C2}"/>
              </a:ext>
            </a:extLst>
          </p:cNvPr>
          <p:cNvSpPr/>
          <p:nvPr/>
        </p:nvSpPr>
        <p:spPr>
          <a:xfrm>
            <a:off x="5076725" y="4790794"/>
            <a:ext cx="5156200" cy="1358900"/>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800" dirty="0"/>
              <a:t>What is the if-else statement for this in pseudo code?</a:t>
            </a:r>
          </a:p>
        </p:txBody>
      </p:sp>
    </p:spTree>
    <p:extLst>
      <p:ext uri="{BB962C8B-B14F-4D97-AF65-F5344CB8AC3E}">
        <p14:creationId xmlns:p14="http://schemas.microsoft.com/office/powerpoint/2010/main" val="3414514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C3F69-6615-E149-A51A-79B9AA61D9B7}"/>
              </a:ext>
            </a:extLst>
          </p:cNvPr>
          <p:cNvSpPr>
            <a:spLocks noGrp="1"/>
          </p:cNvSpPr>
          <p:nvPr>
            <p:ph type="title"/>
          </p:nvPr>
        </p:nvSpPr>
        <p:spPr/>
        <p:txBody>
          <a:bodyPr>
            <a:normAutofit/>
          </a:bodyPr>
          <a:lstStyle/>
          <a:p>
            <a:r>
              <a:rPr lang="en-US" dirty="0"/>
              <a:t>Real life example (change machine)</a:t>
            </a:r>
          </a:p>
        </p:txBody>
      </p:sp>
      <p:sp>
        <p:nvSpPr>
          <p:cNvPr id="3" name="Content Placeholder 2">
            <a:extLst>
              <a:ext uri="{FF2B5EF4-FFF2-40B4-BE49-F238E27FC236}">
                <a16:creationId xmlns:a16="http://schemas.microsoft.com/office/drawing/2014/main" id="{A449C5C7-276F-B241-A802-AA5980F6C3BA}"/>
              </a:ext>
            </a:extLst>
          </p:cNvPr>
          <p:cNvSpPr>
            <a:spLocks noGrp="1"/>
          </p:cNvSpPr>
          <p:nvPr>
            <p:ph idx="1"/>
          </p:nvPr>
        </p:nvSpPr>
        <p:spPr>
          <a:xfrm>
            <a:off x="1739858" y="864108"/>
            <a:ext cx="9444610" cy="5625592"/>
          </a:xfrm>
        </p:spPr>
        <p:txBody>
          <a:bodyPr/>
          <a:lstStyle/>
          <a:p>
            <a:pPr marL="2298700" indent="0">
              <a:buNone/>
            </a:pPr>
            <a:r>
              <a:rPr lang="en-US" b="1" dirty="0">
                <a:solidFill>
                  <a:schemeClr val="tx1"/>
                </a:solidFill>
                <a:latin typeface="Courier" pitchFamily="2" charset="0"/>
              </a:rPr>
              <a:t>How many 20s to get to total amount of dollars?</a:t>
            </a:r>
            <a:endParaRPr lang="en-US" dirty="0">
              <a:solidFill>
                <a:schemeClr val="tx1"/>
              </a:solidFill>
              <a:latin typeface="Courier" pitchFamily="2" charset="0"/>
            </a:endParaRPr>
          </a:p>
          <a:p>
            <a:pPr marL="2298700" indent="0">
              <a:buNone/>
            </a:pPr>
            <a:endParaRPr lang="en-US" b="1" dirty="0">
              <a:latin typeface="Courier" pitchFamily="2" charset="0"/>
            </a:endParaRPr>
          </a:p>
          <a:p>
            <a:pPr marL="2298700" indent="0">
              <a:buNone/>
            </a:pPr>
            <a:r>
              <a:rPr lang="en-US" b="1" dirty="0">
                <a:latin typeface="Courier" pitchFamily="2" charset="0"/>
              </a:rPr>
              <a:t>Ex. User inputs $71</a:t>
            </a:r>
          </a:p>
          <a:p>
            <a:pPr marL="2298700" indent="0">
              <a:buNone/>
            </a:pPr>
            <a:r>
              <a:rPr lang="en-US" b="1" dirty="0">
                <a:latin typeface="Courier" pitchFamily="2" charset="0"/>
              </a:rPr>
              <a:t>	 Output should be 3 $20-bills</a:t>
            </a:r>
          </a:p>
          <a:p>
            <a:pPr marL="2298700" indent="0">
              <a:buNone/>
            </a:pPr>
            <a:r>
              <a:rPr lang="en-US" b="1" dirty="0">
                <a:latin typeface="Courier" pitchFamily="2" charset="0"/>
              </a:rPr>
              <a:t>Ex. User inputs $21</a:t>
            </a:r>
          </a:p>
          <a:p>
            <a:pPr marL="2298700" indent="0">
              <a:buNone/>
            </a:pPr>
            <a:r>
              <a:rPr lang="en-US" b="1" dirty="0">
                <a:latin typeface="Courier" pitchFamily="2" charset="0"/>
              </a:rPr>
              <a:t>	 Output should be 1 $20-bill </a:t>
            </a:r>
          </a:p>
          <a:p>
            <a:pPr marL="2298700" indent="0">
              <a:buNone/>
            </a:pPr>
            <a:r>
              <a:rPr lang="en-US" b="1" dirty="0">
                <a:latin typeface="Courier" pitchFamily="2" charset="0"/>
              </a:rPr>
              <a:t>Ex. User inputs $5</a:t>
            </a:r>
          </a:p>
          <a:p>
            <a:pPr marL="2298700" indent="0">
              <a:buNone/>
            </a:pPr>
            <a:r>
              <a:rPr lang="en-US" b="1" dirty="0">
                <a:latin typeface="Courier" pitchFamily="2" charset="0"/>
              </a:rPr>
              <a:t>	 Output should be 0 $20-bills  </a:t>
            </a:r>
          </a:p>
          <a:p>
            <a:pPr marL="2298700" indent="0">
              <a:buNone/>
            </a:pPr>
            <a:r>
              <a:rPr lang="en-US" b="1" dirty="0">
                <a:latin typeface="Courier" pitchFamily="2" charset="0"/>
              </a:rPr>
              <a:t> </a:t>
            </a:r>
          </a:p>
          <a:p>
            <a:endParaRPr lang="en-US" dirty="0"/>
          </a:p>
          <a:p>
            <a:endParaRPr lang="en-US" dirty="0"/>
          </a:p>
          <a:p>
            <a:endParaRPr lang="en-US" dirty="0"/>
          </a:p>
        </p:txBody>
      </p:sp>
      <p:grpSp>
        <p:nvGrpSpPr>
          <p:cNvPr id="4" name="Group 3">
            <a:extLst>
              <a:ext uri="{FF2B5EF4-FFF2-40B4-BE49-F238E27FC236}">
                <a16:creationId xmlns:a16="http://schemas.microsoft.com/office/drawing/2014/main" id="{08B79A3D-7D0E-5D43-B421-CE746DE21ADF}"/>
              </a:ext>
            </a:extLst>
          </p:cNvPr>
          <p:cNvGrpSpPr/>
          <p:nvPr/>
        </p:nvGrpSpPr>
        <p:grpSpPr>
          <a:xfrm>
            <a:off x="8834691" y="2080120"/>
            <a:ext cx="2349777" cy="1446772"/>
            <a:chOff x="1504809" y="4450005"/>
            <a:chExt cx="2349777" cy="1446772"/>
          </a:xfrm>
        </p:grpSpPr>
        <p:sp>
          <p:nvSpPr>
            <p:cNvPr id="5" name="TextBox 4">
              <a:extLst>
                <a:ext uri="{FF2B5EF4-FFF2-40B4-BE49-F238E27FC236}">
                  <a16:creationId xmlns:a16="http://schemas.microsoft.com/office/drawing/2014/main" id="{B63F265F-3CA8-E24B-977F-4288159391DD}"/>
                </a:ext>
              </a:extLst>
            </p:cNvPr>
            <p:cNvSpPr txBox="1"/>
            <p:nvPr/>
          </p:nvSpPr>
          <p:spPr>
            <a:xfrm>
              <a:off x="1951501" y="4450005"/>
              <a:ext cx="1903085"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rPr>
                <a:t>print the ”s” </a:t>
              </a:r>
            </a:p>
            <a:p>
              <a:pPr algn="ctr"/>
              <a:r>
                <a:rPr lang="en-US" dirty="0">
                  <a:solidFill>
                    <a:srgbClr val="003470"/>
                  </a:solidFill>
                  <a:latin typeface="Arial" panose="020B0604020202020204" pitchFamily="34" charset="0"/>
                  <a:cs typeface="Arial" panose="020B0604020202020204" pitchFamily="34" charset="0"/>
                </a:rPr>
                <a:t>only if necessary</a:t>
              </a:r>
              <a:endParaRPr lang="en-US" b="1" dirty="0">
                <a:solidFill>
                  <a:srgbClr val="003470"/>
                </a:solidFill>
                <a:latin typeface="Arial" panose="020B0604020202020204" pitchFamily="34" charset="0"/>
                <a:cs typeface="Arial" panose="020B0604020202020204" pitchFamily="34" charset="0"/>
              </a:endParaRPr>
            </a:p>
          </p:txBody>
        </p:sp>
        <p:sp>
          <p:nvSpPr>
            <p:cNvPr id="6" name="Circular Arrow 5">
              <a:extLst>
                <a:ext uri="{FF2B5EF4-FFF2-40B4-BE49-F238E27FC236}">
                  <a16:creationId xmlns:a16="http://schemas.microsoft.com/office/drawing/2014/main" id="{29A1C86E-1F3F-1244-B667-6E9B5DCF36DB}"/>
                </a:ext>
              </a:extLst>
            </p:cNvPr>
            <p:cNvSpPr/>
            <p:nvPr/>
          </p:nvSpPr>
          <p:spPr>
            <a:xfrm rot="12832773" flipV="1">
              <a:off x="1504809" y="4636102"/>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7" name="Group 6">
            <a:extLst>
              <a:ext uri="{FF2B5EF4-FFF2-40B4-BE49-F238E27FC236}">
                <a16:creationId xmlns:a16="http://schemas.microsoft.com/office/drawing/2014/main" id="{2660A33E-859C-A9D9-37FC-D3F142A26D5D}"/>
              </a:ext>
            </a:extLst>
          </p:cNvPr>
          <p:cNvGrpSpPr/>
          <p:nvPr/>
        </p:nvGrpSpPr>
        <p:grpSpPr>
          <a:xfrm>
            <a:off x="8834691" y="2896554"/>
            <a:ext cx="2349777" cy="1446772"/>
            <a:chOff x="1504809" y="4450005"/>
            <a:chExt cx="2349777" cy="1446772"/>
          </a:xfrm>
        </p:grpSpPr>
        <p:sp>
          <p:nvSpPr>
            <p:cNvPr id="8" name="TextBox 7">
              <a:extLst>
                <a:ext uri="{FF2B5EF4-FFF2-40B4-BE49-F238E27FC236}">
                  <a16:creationId xmlns:a16="http://schemas.microsoft.com/office/drawing/2014/main" id="{E8422BEF-6789-E681-D682-48712B959EC5}"/>
                </a:ext>
              </a:extLst>
            </p:cNvPr>
            <p:cNvSpPr txBox="1"/>
            <p:nvPr/>
          </p:nvSpPr>
          <p:spPr>
            <a:xfrm>
              <a:off x="1951501" y="4450005"/>
              <a:ext cx="1903085"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rPr>
                <a:t>print the ”s” </a:t>
              </a:r>
            </a:p>
            <a:p>
              <a:pPr algn="ctr"/>
              <a:r>
                <a:rPr lang="en-US" dirty="0">
                  <a:solidFill>
                    <a:srgbClr val="003470"/>
                  </a:solidFill>
                  <a:latin typeface="Arial" panose="020B0604020202020204" pitchFamily="34" charset="0"/>
                  <a:cs typeface="Arial" panose="020B0604020202020204" pitchFamily="34" charset="0"/>
                </a:rPr>
                <a:t>only if necessary</a:t>
              </a:r>
              <a:endParaRPr lang="en-US" b="1" dirty="0">
                <a:solidFill>
                  <a:srgbClr val="003470"/>
                </a:solidFill>
                <a:latin typeface="Arial" panose="020B0604020202020204" pitchFamily="34" charset="0"/>
                <a:cs typeface="Arial" panose="020B0604020202020204" pitchFamily="34" charset="0"/>
              </a:endParaRPr>
            </a:p>
          </p:txBody>
        </p:sp>
        <p:sp>
          <p:nvSpPr>
            <p:cNvPr id="9" name="Circular Arrow 8">
              <a:extLst>
                <a:ext uri="{FF2B5EF4-FFF2-40B4-BE49-F238E27FC236}">
                  <a16:creationId xmlns:a16="http://schemas.microsoft.com/office/drawing/2014/main" id="{519DE827-B47C-DD47-0D55-5070EDCFE4CF}"/>
                </a:ext>
              </a:extLst>
            </p:cNvPr>
            <p:cNvSpPr/>
            <p:nvPr/>
          </p:nvSpPr>
          <p:spPr>
            <a:xfrm rot="12832773" flipV="1">
              <a:off x="1504809" y="4636102"/>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0" name="Group 9">
            <a:extLst>
              <a:ext uri="{FF2B5EF4-FFF2-40B4-BE49-F238E27FC236}">
                <a16:creationId xmlns:a16="http://schemas.microsoft.com/office/drawing/2014/main" id="{8E7019FE-611F-D657-BF15-1C09264E7C51}"/>
              </a:ext>
            </a:extLst>
          </p:cNvPr>
          <p:cNvGrpSpPr/>
          <p:nvPr/>
        </p:nvGrpSpPr>
        <p:grpSpPr>
          <a:xfrm>
            <a:off x="8809333" y="3690130"/>
            <a:ext cx="2349777" cy="1446772"/>
            <a:chOff x="1504809" y="4450005"/>
            <a:chExt cx="2349777" cy="1446772"/>
          </a:xfrm>
        </p:grpSpPr>
        <p:sp>
          <p:nvSpPr>
            <p:cNvPr id="11" name="TextBox 10">
              <a:extLst>
                <a:ext uri="{FF2B5EF4-FFF2-40B4-BE49-F238E27FC236}">
                  <a16:creationId xmlns:a16="http://schemas.microsoft.com/office/drawing/2014/main" id="{ED54FD1B-7A2F-7120-25A5-659705D6ECC7}"/>
                </a:ext>
              </a:extLst>
            </p:cNvPr>
            <p:cNvSpPr txBox="1"/>
            <p:nvPr/>
          </p:nvSpPr>
          <p:spPr>
            <a:xfrm>
              <a:off x="1951501" y="4450005"/>
              <a:ext cx="1903085"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rPr>
                <a:t>print the ”s” </a:t>
              </a:r>
            </a:p>
            <a:p>
              <a:pPr algn="ctr"/>
              <a:r>
                <a:rPr lang="en-US" dirty="0">
                  <a:solidFill>
                    <a:srgbClr val="003470"/>
                  </a:solidFill>
                  <a:latin typeface="Arial" panose="020B0604020202020204" pitchFamily="34" charset="0"/>
                  <a:cs typeface="Arial" panose="020B0604020202020204" pitchFamily="34" charset="0"/>
                </a:rPr>
                <a:t>only if necessary</a:t>
              </a:r>
              <a:endParaRPr lang="en-US" b="1" dirty="0">
                <a:solidFill>
                  <a:srgbClr val="003470"/>
                </a:solidFill>
                <a:latin typeface="Arial" panose="020B0604020202020204" pitchFamily="34" charset="0"/>
                <a:cs typeface="Arial" panose="020B0604020202020204" pitchFamily="34" charset="0"/>
              </a:endParaRPr>
            </a:p>
          </p:txBody>
        </p:sp>
        <p:sp>
          <p:nvSpPr>
            <p:cNvPr id="12" name="Circular Arrow 11">
              <a:extLst>
                <a:ext uri="{FF2B5EF4-FFF2-40B4-BE49-F238E27FC236}">
                  <a16:creationId xmlns:a16="http://schemas.microsoft.com/office/drawing/2014/main" id="{DDAC3075-E375-9F8D-4BFF-64B5D827DE86}"/>
                </a:ext>
              </a:extLst>
            </p:cNvPr>
            <p:cNvSpPr/>
            <p:nvPr/>
          </p:nvSpPr>
          <p:spPr>
            <a:xfrm rot="12832773" flipV="1">
              <a:off x="1504809" y="4636102"/>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13" name="Rounded Rectangle 12">
            <a:extLst>
              <a:ext uri="{FF2B5EF4-FFF2-40B4-BE49-F238E27FC236}">
                <a16:creationId xmlns:a16="http://schemas.microsoft.com/office/drawing/2014/main" id="{371186F4-F7FE-A0F0-8D17-76FC6D3336C2}"/>
              </a:ext>
            </a:extLst>
          </p:cNvPr>
          <p:cNvSpPr/>
          <p:nvPr/>
        </p:nvSpPr>
        <p:spPr>
          <a:xfrm>
            <a:off x="4581425" y="4642559"/>
            <a:ext cx="6082385" cy="2067206"/>
          </a:xfrm>
          <a:prstGeom prst="roundRect">
            <a:avLst/>
          </a:prstGeom>
        </p:spPr>
        <p:style>
          <a:lnRef idx="1">
            <a:schemeClr val="accent4"/>
          </a:lnRef>
          <a:fillRef idx="2">
            <a:schemeClr val="accent4"/>
          </a:fillRef>
          <a:effectRef idx="1">
            <a:schemeClr val="accent4"/>
          </a:effectRef>
          <a:fontRef idx="minor">
            <a:schemeClr val="dk1"/>
          </a:fontRef>
        </p:style>
        <p:txBody>
          <a:bodyPr rtlCol="0" anchor="t"/>
          <a:lstStyle/>
          <a:p>
            <a:r>
              <a:rPr lang="en-US" sz="2800" dirty="0">
                <a:latin typeface="Consolas" panose="020B0609020204030204" pitchFamily="49" charset="0"/>
                <a:cs typeface="Consolas" panose="020B0609020204030204" pitchFamily="49" charset="0"/>
              </a:rPr>
              <a:t>if (only one 20):</a:t>
            </a:r>
          </a:p>
          <a:p>
            <a:r>
              <a:rPr lang="en-US" sz="2800" dirty="0">
                <a:latin typeface="Consolas" panose="020B0609020204030204" pitchFamily="49" charset="0"/>
                <a:cs typeface="Consolas" panose="020B0609020204030204" pitchFamily="49" charset="0"/>
              </a:rPr>
              <a:t>	output message has no s</a:t>
            </a:r>
          </a:p>
          <a:p>
            <a:r>
              <a:rPr lang="en-US" sz="2800" dirty="0">
                <a:latin typeface="Consolas" panose="020B0609020204030204" pitchFamily="49" charset="0"/>
                <a:cs typeface="Consolas" panose="020B0609020204030204" pitchFamily="49" charset="0"/>
              </a:rPr>
              <a:t>else: #multiple or no 20s’</a:t>
            </a:r>
          </a:p>
          <a:p>
            <a:r>
              <a:rPr lang="en-US" sz="2800" dirty="0">
                <a:latin typeface="Consolas" panose="020B0609020204030204" pitchFamily="49" charset="0"/>
                <a:cs typeface="Consolas" panose="020B0609020204030204" pitchFamily="49" charset="0"/>
              </a:rPr>
              <a:t>	output message has s</a:t>
            </a:r>
          </a:p>
          <a:p>
            <a:endParaRPr lang="en-US" sz="2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0111537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D027D-D217-6949-A07E-23BFF2F226A6}"/>
              </a:ext>
            </a:extLst>
          </p:cNvPr>
          <p:cNvSpPr>
            <a:spLocks noGrp="1"/>
          </p:cNvSpPr>
          <p:nvPr>
            <p:ph type="title"/>
          </p:nvPr>
        </p:nvSpPr>
        <p:spPr/>
        <p:txBody>
          <a:bodyPr/>
          <a:lstStyle/>
          <a:p>
            <a:r>
              <a:rPr lang="en-US" dirty="0"/>
              <a:t>Real life example (change machine)</a:t>
            </a:r>
          </a:p>
        </p:txBody>
      </p:sp>
      <p:pic>
        <p:nvPicPr>
          <p:cNvPr id="5" name="Content Placeholder 4">
            <a:extLst>
              <a:ext uri="{FF2B5EF4-FFF2-40B4-BE49-F238E27FC236}">
                <a16:creationId xmlns:a16="http://schemas.microsoft.com/office/drawing/2014/main" id="{C69B6220-90F4-E649-8226-F4733F6A48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00261" y="1979193"/>
            <a:ext cx="7591878" cy="3745827"/>
          </a:xfrm>
        </p:spPr>
      </p:pic>
    </p:spTree>
    <p:extLst>
      <p:ext uri="{BB962C8B-B14F-4D97-AF65-F5344CB8AC3E}">
        <p14:creationId xmlns:p14="http://schemas.microsoft.com/office/powerpoint/2010/main" val="1691739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330C2-52A4-1ABA-980B-56FBC97F350C}"/>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9EAE50F6-429C-715A-C25C-1C7744AED1CF}"/>
              </a:ext>
            </a:extLst>
          </p:cNvPr>
          <p:cNvSpPr>
            <a:spLocks noGrp="1"/>
          </p:cNvSpPr>
          <p:nvPr>
            <p:ph idx="1"/>
          </p:nvPr>
        </p:nvSpPr>
        <p:spPr/>
        <p:txBody>
          <a:bodyPr>
            <a:normAutofit/>
          </a:bodyPr>
          <a:lstStyle/>
          <a:p>
            <a:r>
              <a:rPr lang="en-US" sz="2800" dirty="0"/>
              <a:t>Intro to conditionals  </a:t>
            </a:r>
          </a:p>
        </p:txBody>
      </p:sp>
    </p:spTree>
    <p:extLst>
      <p:ext uri="{BB962C8B-B14F-4D97-AF65-F5344CB8AC3E}">
        <p14:creationId xmlns:p14="http://schemas.microsoft.com/office/powerpoint/2010/main" val="10855461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FE45D-90AE-2041-8E5A-1238E3247AAE}"/>
              </a:ext>
            </a:extLst>
          </p:cNvPr>
          <p:cNvSpPr>
            <a:spLocks noGrp="1"/>
          </p:cNvSpPr>
          <p:nvPr>
            <p:ph type="title"/>
          </p:nvPr>
        </p:nvSpPr>
        <p:spPr/>
        <p:txBody>
          <a:bodyPr/>
          <a:lstStyle/>
          <a:p>
            <a:r>
              <a:rPr lang="en-US" dirty="0"/>
              <a:t>Relational operators</a:t>
            </a:r>
          </a:p>
        </p:txBody>
      </p:sp>
      <p:graphicFrame>
        <p:nvGraphicFramePr>
          <p:cNvPr id="5" name="Content Placeholder 4">
            <a:extLst>
              <a:ext uri="{FF2B5EF4-FFF2-40B4-BE49-F238E27FC236}">
                <a16:creationId xmlns:a16="http://schemas.microsoft.com/office/drawing/2014/main" id="{3B6D4A30-72E6-4C47-B9C6-3C34DE581404}"/>
              </a:ext>
            </a:extLst>
          </p:cNvPr>
          <p:cNvGraphicFramePr>
            <a:graphicFrameLocks noGrp="1"/>
          </p:cNvGraphicFramePr>
          <p:nvPr>
            <p:ph idx="1"/>
            <p:extLst>
              <p:ext uri="{D42A27DB-BD31-4B8C-83A1-F6EECF244321}">
                <p14:modId xmlns:p14="http://schemas.microsoft.com/office/powerpoint/2010/main" val="4101547515"/>
              </p:ext>
            </p:extLst>
          </p:nvPr>
        </p:nvGraphicFramePr>
        <p:xfrm>
          <a:off x="4461330" y="1587500"/>
          <a:ext cx="6139543" cy="3200400"/>
        </p:xfrm>
        <a:graphic>
          <a:graphicData uri="http://schemas.openxmlformats.org/drawingml/2006/table">
            <a:tbl>
              <a:tblPr firstRow="1" bandRow="1">
                <a:tableStyleId>{17292A2E-F333-43FB-9621-5CBBE7FDCDCB}</a:tableStyleId>
              </a:tblPr>
              <a:tblGrid>
                <a:gridCol w="1845129">
                  <a:extLst>
                    <a:ext uri="{9D8B030D-6E8A-4147-A177-3AD203B41FA5}">
                      <a16:colId xmlns:a16="http://schemas.microsoft.com/office/drawing/2014/main" val="2749520306"/>
                    </a:ext>
                  </a:extLst>
                </a:gridCol>
                <a:gridCol w="4294414">
                  <a:extLst>
                    <a:ext uri="{9D8B030D-6E8A-4147-A177-3AD203B41FA5}">
                      <a16:colId xmlns:a16="http://schemas.microsoft.com/office/drawing/2014/main" val="2717738288"/>
                    </a:ext>
                  </a:extLst>
                </a:gridCol>
              </a:tblGrid>
              <a:tr h="370840">
                <a:tc>
                  <a:txBody>
                    <a:bodyPr/>
                    <a:lstStyle/>
                    <a:p>
                      <a:pPr algn="ctr"/>
                      <a:r>
                        <a:rPr lang="en-US" sz="2400" dirty="0"/>
                        <a:t>Operator</a:t>
                      </a:r>
                      <a:endParaRPr lang="en-US" sz="2400" dirty="0">
                        <a:solidFill>
                          <a:srgbClr val="003470"/>
                        </a:solidFill>
                      </a:endParaRPr>
                    </a:p>
                  </a:txBody>
                  <a:tcPr>
                    <a:solidFill>
                      <a:srgbClr val="003470"/>
                    </a:solidFill>
                  </a:tcPr>
                </a:tc>
                <a:tc>
                  <a:txBody>
                    <a:bodyPr/>
                    <a:lstStyle/>
                    <a:p>
                      <a:pPr algn="ctr"/>
                      <a:r>
                        <a:rPr lang="en-US" sz="2400" dirty="0"/>
                        <a:t>Meaning</a:t>
                      </a:r>
                      <a:endParaRPr lang="en-US" sz="2400" dirty="0">
                        <a:solidFill>
                          <a:srgbClr val="003470"/>
                        </a:solidFill>
                        <a:latin typeface="Helvetica" pitchFamily="2" charset="0"/>
                      </a:endParaRPr>
                    </a:p>
                  </a:txBody>
                  <a:tcPr>
                    <a:solidFill>
                      <a:srgbClr val="003470"/>
                    </a:solidFill>
                  </a:tcPr>
                </a:tc>
                <a:extLst>
                  <a:ext uri="{0D108BD9-81ED-4DB2-BD59-A6C34878D82A}">
                    <a16:rowId xmlns:a16="http://schemas.microsoft.com/office/drawing/2014/main" val="3165963471"/>
                  </a:ext>
                </a:extLst>
              </a:tr>
              <a:tr h="370840">
                <a:tc>
                  <a:txBody>
                    <a:bodyPr/>
                    <a:lstStyle/>
                    <a:p>
                      <a:pPr algn="ctr"/>
                      <a:r>
                        <a:rPr lang="en-US" sz="2400" dirty="0"/>
                        <a:t>==</a:t>
                      </a:r>
                      <a:endParaRPr lang="en-US" sz="2400" dirty="0">
                        <a:solidFill>
                          <a:srgbClr val="003470"/>
                        </a:solidFill>
                      </a:endParaRPr>
                    </a:p>
                  </a:txBody>
                  <a:tcPr/>
                </a:tc>
                <a:tc>
                  <a:txBody>
                    <a:bodyPr/>
                    <a:lstStyle/>
                    <a:p>
                      <a:pPr algn="ctr"/>
                      <a:r>
                        <a:rPr lang="en-US" sz="2400" dirty="0"/>
                        <a:t>equal to</a:t>
                      </a:r>
                      <a:endParaRPr lang="en-US" sz="2400" dirty="0">
                        <a:solidFill>
                          <a:srgbClr val="003470"/>
                        </a:solidFill>
                        <a:latin typeface="Helvetica" pitchFamily="2" charset="0"/>
                      </a:endParaRPr>
                    </a:p>
                  </a:txBody>
                  <a:tcPr/>
                </a:tc>
                <a:extLst>
                  <a:ext uri="{0D108BD9-81ED-4DB2-BD59-A6C34878D82A}">
                    <a16:rowId xmlns:a16="http://schemas.microsoft.com/office/drawing/2014/main" val="3659069655"/>
                  </a:ext>
                </a:extLst>
              </a:tr>
              <a:tr h="370840">
                <a:tc>
                  <a:txBody>
                    <a:bodyPr/>
                    <a:lstStyle/>
                    <a:p>
                      <a:pPr algn="ctr"/>
                      <a:r>
                        <a:rPr lang="en-US" sz="2400" dirty="0"/>
                        <a:t>!=</a:t>
                      </a:r>
                      <a:endParaRPr lang="en-US" sz="2400" dirty="0">
                        <a:solidFill>
                          <a:srgbClr val="003470"/>
                        </a:solidFill>
                      </a:endParaRPr>
                    </a:p>
                  </a:txBody>
                  <a:tcPr/>
                </a:tc>
                <a:tc>
                  <a:txBody>
                    <a:bodyPr/>
                    <a:lstStyle/>
                    <a:p>
                      <a:pPr algn="ctr"/>
                      <a:r>
                        <a:rPr lang="en-US" sz="2400" dirty="0"/>
                        <a:t>not equal to</a:t>
                      </a:r>
                      <a:endParaRPr lang="en-US" sz="2400" dirty="0">
                        <a:solidFill>
                          <a:srgbClr val="003470"/>
                        </a:solidFill>
                        <a:latin typeface="Helvetica" pitchFamily="2" charset="0"/>
                      </a:endParaRPr>
                    </a:p>
                  </a:txBody>
                  <a:tcPr/>
                </a:tc>
                <a:extLst>
                  <a:ext uri="{0D108BD9-81ED-4DB2-BD59-A6C34878D82A}">
                    <a16:rowId xmlns:a16="http://schemas.microsoft.com/office/drawing/2014/main" val="269241373"/>
                  </a:ext>
                </a:extLst>
              </a:tr>
              <a:tr h="370840">
                <a:tc>
                  <a:txBody>
                    <a:bodyPr/>
                    <a:lstStyle/>
                    <a:p>
                      <a:pPr algn="ctr"/>
                      <a:r>
                        <a:rPr lang="en-US" sz="2400" dirty="0"/>
                        <a:t>&lt;</a:t>
                      </a:r>
                      <a:endParaRPr lang="en-US" sz="2400" dirty="0">
                        <a:solidFill>
                          <a:srgbClr val="003470"/>
                        </a:solidFill>
                      </a:endParaRPr>
                    </a:p>
                  </a:txBody>
                  <a:tcPr/>
                </a:tc>
                <a:tc>
                  <a:txBody>
                    <a:bodyPr/>
                    <a:lstStyle/>
                    <a:p>
                      <a:pPr algn="ctr"/>
                      <a:r>
                        <a:rPr lang="en-US" sz="2400" dirty="0"/>
                        <a:t>less than</a:t>
                      </a:r>
                      <a:endParaRPr lang="en-US" sz="2400" dirty="0">
                        <a:solidFill>
                          <a:srgbClr val="003470"/>
                        </a:solidFill>
                        <a:latin typeface="Helvetica" pitchFamily="2" charset="0"/>
                      </a:endParaRPr>
                    </a:p>
                  </a:txBody>
                  <a:tcPr/>
                </a:tc>
                <a:extLst>
                  <a:ext uri="{0D108BD9-81ED-4DB2-BD59-A6C34878D82A}">
                    <a16:rowId xmlns:a16="http://schemas.microsoft.com/office/drawing/2014/main" val="3910352711"/>
                  </a:ext>
                </a:extLst>
              </a:tr>
              <a:tr h="370840">
                <a:tc>
                  <a:txBody>
                    <a:bodyPr/>
                    <a:lstStyle/>
                    <a:p>
                      <a:pPr algn="ctr"/>
                      <a:r>
                        <a:rPr lang="en-US" sz="2400" dirty="0"/>
                        <a:t>&lt;=</a:t>
                      </a:r>
                      <a:endParaRPr lang="en-US" sz="2400" dirty="0">
                        <a:solidFill>
                          <a:srgbClr val="003470"/>
                        </a:solidFill>
                      </a:endParaRPr>
                    </a:p>
                  </a:txBody>
                  <a:tcPr/>
                </a:tc>
                <a:tc>
                  <a:txBody>
                    <a:bodyPr/>
                    <a:lstStyle/>
                    <a:p>
                      <a:pPr algn="ctr"/>
                      <a:r>
                        <a:rPr lang="en-US" sz="2400" dirty="0"/>
                        <a:t>less than or equal to</a:t>
                      </a:r>
                      <a:endParaRPr lang="en-US" sz="2400" dirty="0">
                        <a:solidFill>
                          <a:srgbClr val="003470"/>
                        </a:solidFill>
                      </a:endParaRPr>
                    </a:p>
                  </a:txBody>
                  <a:tcPr/>
                </a:tc>
                <a:extLst>
                  <a:ext uri="{0D108BD9-81ED-4DB2-BD59-A6C34878D82A}">
                    <a16:rowId xmlns:a16="http://schemas.microsoft.com/office/drawing/2014/main" val="3603885253"/>
                  </a:ext>
                </a:extLst>
              </a:tr>
              <a:tr h="370840">
                <a:tc>
                  <a:txBody>
                    <a:bodyPr/>
                    <a:lstStyle/>
                    <a:p>
                      <a:pPr algn="ctr"/>
                      <a:r>
                        <a:rPr lang="en-US" sz="2400" dirty="0"/>
                        <a:t>&gt;</a:t>
                      </a:r>
                      <a:endParaRPr lang="en-US" sz="2400" dirty="0">
                        <a:solidFill>
                          <a:srgbClr val="003470"/>
                        </a:solidFill>
                      </a:endParaRPr>
                    </a:p>
                  </a:txBody>
                  <a:tcPr/>
                </a:tc>
                <a:tc>
                  <a:txBody>
                    <a:bodyPr/>
                    <a:lstStyle/>
                    <a:p>
                      <a:pPr algn="ctr"/>
                      <a:r>
                        <a:rPr lang="en-US" sz="2400" dirty="0"/>
                        <a:t>greater than</a:t>
                      </a:r>
                      <a:endParaRPr lang="en-US" sz="2400" dirty="0">
                        <a:solidFill>
                          <a:srgbClr val="003470"/>
                        </a:solidFill>
                      </a:endParaRPr>
                    </a:p>
                  </a:txBody>
                  <a:tcPr/>
                </a:tc>
                <a:extLst>
                  <a:ext uri="{0D108BD9-81ED-4DB2-BD59-A6C34878D82A}">
                    <a16:rowId xmlns:a16="http://schemas.microsoft.com/office/drawing/2014/main" val="665851827"/>
                  </a:ext>
                </a:extLst>
              </a:tr>
              <a:tr h="370840">
                <a:tc>
                  <a:txBody>
                    <a:bodyPr/>
                    <a:lstStyle/>
                    <a:p>
                      <a:pPr algn="ctr"/>
                      <a:r>
                        <a:rPr lang="en-US" sz="2400" dirty="0"/>
                        <a:t>&gt;=</a:t>
                      </a:r>
                      <a:endParaRPr lang="en-US" sz="2400" dirty="0">
                        <a:solidFill>
                          <a:srgbClr val="003470"/>
                        </a:solidFill>
                      </a:endParaRPr>
                    </a:p>
                  </a:txBody>
                  <a:tcPr/>
                </a:tc>
                <a:tc>
                  <a:txBody>
                    <a:bodyPr/>
                    <a:lstStyle/>
                    <a:p>
                      <a:pPr algn="ctr"/>
                      <a:r>
                        <a:rPr lang="en-US" sz="2400" dirty="0"/>
                        <a:t>greater than or equal to</a:t>
                      </a:r>
                      <a:endParaRPr lang="en-US" sz="2400" dirty="0">
                        <a:solidFill>
                          <a:srgbClr val="003470"/>
                        </a:solidFill>
                      </a:endParaRPr>
                    </a:p>
                  </a:txBody>
                  <a:tcPr/>
                </a:tc>
                <a:extLst>
                  <a:ext uri="{0D108BD9-81ED-4DB2-BD59-A6C34878D82A}">
                    <a16:rowId xmlns:a16="http://schemas.microsoft.com/office/drawing/2014/main" val="3738907217"/>
                  </a:ext>
                </a:extLst>
              </a:tr>
            </a:tbl>
          </a:graphicData>
        </a:graphic>
      </p:graphicFrame>
      <p:sp>
        <p:nvSpPr>
          <p:cNvPr id="6" name="TextBox 5">
            <a:extLst>
              <a:ext uri="{FF2B5EF4-FFF2-40B4-BE49-F238E27FC236}">
                <a16:creationId xmlns:a16="http://schemas.microsoft.com/office/drawing/2014/main" id="{4162DF31-B3BF-C548-B226-141478CED83D}"/>
              </a:ext>
            </a:extLst>
          </p:cNvPr>
          <p:cNvSpPr txBox="1"/>
          <p:nvPr/>
        </p:nvSpPr>
        <p:spPr>
          <a:xfrm>
            <a:off x="5126857" y="4894023"/>
            <a:ext cx="5214889" cy="830997"/>
          </a:xfrm>
          <a:prstGeom prst="rect">
            <a:avLst/>
          </a:prstGeom>
          <a:noFill/>
        </p:spPr>
        <p:txBody>
          <a:bodyPr wrap="none" rtlCol="0">
            <a:spAutoFit/>
          </a:bodyPr>
          <a:lstStyle/>
          <a:p>
            <a:pPr algn="ctr"/>
            <a:r>
              <a:rPr lang="en-US" sz="2400" dirty="0">
                <a:solidFill>
                  <a:srgbClr val="003470"/>
                </a:solidFill>
              </a:rPr>
              <a:t>these come in handy when constructing</a:t>
            </a:r>
          </a:p>
          <a:p>
            <a:pPr algn="ctr"/>
            <a:r>
              <a:rPr lang="en-US" sz="2400" b="1" dirty="0" err="1">
                <a:solidFill>
                  <a:srgbClr val="003470"/>
                </a:solidFill>
              </a:rPr>
              <a:t>boolean</a:t>
            </a:r>
            <a:r>
              <a:rPr lang="en-US" sz="2400" b="1" dirty="0">
                <a:solidFill>
                  <a:srgbClr val="003470"/>
                </a:solidFill>
              </a:rPr>
              <a:t> statements</a:t>
            </a:r>
          </a:p>
        </p:txBody>
      </p:sp>
    </p:spTree>
    <p:extLst>
      <p:ext uri="{BB962C8B-B14F-4D97-AF65-F5344CB8AC3E}">
        <p14:creationId xmlns:p14="http://schemas.microsoft.com/office/powerpoint/2010/main" val="29564620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84237AF-5DBC-F49A-E640-962AFB42F10C}"/>
              </a:ext>
            </a:extLst>
          </p:cNvPr>
          <p:cNvSpPr txBox="1"/>
          <p:nvPr/>
        </p:nvSpPr>
        <p:spPr>
          <a:xfrm>
            <a:off x="3837354" y="1376485"/>
            <a:ext cx="1475084" cy="646331"/>
          </a:xfrm>
          <a:prstGeom prst="rect">
            <a:avLst/>
          </a:prstGeom>
          <a:noFill/>
        </p:spPr>
        <p:txBody>
          <a:bodyPr wrap="none" rtlCol="0">
            <a:spAutoFit/>
          </a:bodyPr>
          <a:lstStyle/>
          <a:p>
            <a:r>
              <a:rPr lang="en-US" sz="3600" dirty="0"/>
              <a:t>Demo!</a:t>
            </a:r>
          </a:p>
        </p:txBody>
      </p:sp>
      <p:graphicFrame>
        <p:nvGraphicFramePr>
          <p:cNvPr id="8" name="Content Placeholder 4">
            <a:extLst>
              <a:ext uri="{FF2B5EF4-FFF2-40B4-BE49-F238E27FC236}">
                <a16:creationId xmlns:a16="http://schemas.microsoft.com/office/drawing/2014/main" id="{0FC53C86-B28D-F749-BB2F-CC0289F7C8C9}"/>
              </a:ext>
            </a:extLst>
          </p:cNvPr>
          <p:cNvGraphicFramePr>
            <a:graphicFrameLocks noGrp="1"/>
          </p:cNvGraphicFramePr>
          <p:nvPr>
            <p:ph idx="1"/>
            <p:extLst>
              <p:ext uri="{D42A27DB-BD31-4B8C-83A1-F6EECF244321}">
                <p14:modId xmlns:p14="http://schemas.microsoft.com/office/powerpoint/2010/main" val="1542621053"/>
              </p:ext>
            </p:extLst>
          </p:nvPr>
        </p:nvGraphicFramePr>
        <p:xfrm>
          <a:off x="4449607" y="2281115"/>
          <a:ext cx="6139543" cy="3200400"/>
        </p:xfrm>
        <a:graphic>
          <a:graphicData uri="http://schemas.openxmlformats.org/drawingml/2006/table">
            <a:tbl>
              <a:tblPr firstRow="1" bandRow="1">
                <a:tableStyleId>{17292A2E-F333-43FB-9621-5CBBE7FDCDCB}</a:tableStyleId>
              </a:tblPr>
              <a:tblGrid>
                <a:gridCol w="1845129">
                  <a:extLst>
                    <a:ext uri="{9D8B030D-6E8A-4147-A177-3AD203B41FA5}">
                      <a16:colId xmlns:a16="http://schemas.microsoft.com/office/drawing/2014/main" val="2749520306"/>
                    </a:ext>
                  </a:extLst>
                </a:gridCol>
                <a:gridCol w="4294414">
                  <a:extLst>
                    <a:ext uri="{9D8B030D-6E8A-4147-A177-3AD203B41FA5}">
                      <a16:colId xmlns:a16="http://schemas.microsoft.com/office/drawing/2014/main" val="2717738288"/>
                    </a:ext>
                  </a:extLst>
                </a:gridCol>
              </a:tblGrid>
              <a:tr h="370840">
                <a:tc>
                  <a:txBody>
                    <a:bodyPr/>
                    <a:lstStyle/>
                    <a:p>
                      <a:pPr algn="ctr"/>
                      <a:r>
                        <a:rPr lang="en-US" sz="2400" dirty="0"/>
                        <a:t>Operator</a:t>
                      </a:r>
                      <a:endParaRPr lang="en-US" sz="2400" dirty="0">
                        <a:solidFill>
                          <a:srgbClr val="003470"/>
                        </a:solidFill>
                      </a:endParaRPr>
                    </a:p>
                  </a:txBody>
                  <a:tcPr>
                    <a:solidFill>
                      <a:srgbClr val="003470"/>
                    </a:solidFill>
                  </a:tcPr>
                </a:tc>
                <a:tc>
                  <a:txBody>
                    <a:bodyPr/>
                    <a:lstStyle/>
                    <a:p>
                      <a:pPr algn="ctr"/>
                      <a:r>
                        <a:rPr lang="en-US" sz="2400" dirty="0"/>
                        <a:t>Meaning</a:t>
                      </a:r>
                      <a:endParaRPr lang="en-US" sz="2400" dirty="0">
                        <a:solidFill>
                          <a:srgbClr val="003470"/>
                        </a:solidFill>
                        <a:latin typeface="Helvetica" pitchFamily="2" charset="0"/>
                      </a:endParaRPr>
                    </a:p>
                  </a:txBody>
                  <a:tcPr>
                    <a:solidFill>
                      <a:srgbClr val="003470"/>
                    </a:solidFill>
                  </a:tcPr>
                </a:tc>
                <a:extLst>
                  <a:ext uri="{0D108BD9-81ED-4DB2-BD59-A6C34878D82A}">
                    <a16:rowId xmlns:a16="http://schemas.microsoft.com/office/drawing/2014/main" val="3165963471"/>
                  </a:ext>
                </a:extLst>
              </a:tr>
              <a:tr h="370840">
                <a:tc>
                  <a:txBody>
                    <a:bodyPr/>
                    <a:lstStyle/>
                    <a:p>
                      <a:pPr algn="ctr"/>
                      <a:r>
                        <a:rPr lang="en-US" sz="2400" dirty="0"/>
                        <a:t>==</a:t>
                      </a:r>
                      <a:endParaRPr lang="en-US" sz="2400" dirty="0">
                        <a:solidFill>
                          <a:srgbClr val="003470"/>
                        </a:solidFill>
                      </a:endParaRPr>
                    </a:p>
                  </a:txBody>
                  <a:tcPr/>
                </a:tc>
                <a:tc>
                  <a:txBody>
                    <a:bodyPr/>
                    <a:lstStyle/>
                    <a:p>
                      <a:pPr algn="ctr"/>
                      <a:r>
                        <a:rPr lang="en-US" sz="2400" dirty="0"/>
                        <a:t>equal to</a:t>
                      </a:r>
                      <a:endParaRPr lang="en-US" sz="2400" dirty="0">
                        <a:solidFill>
                          <a:srgbClr val="003470"/>
                        </a:solidFill>
                        <a:latin typeface="Helvetica" pitchFamily="2" charset="0"/>
                      </a:endParaRPr>
                    </a:p>
                  </a:txBody>
                  <a:tcPr/>
                </a:tc>
                <a:extLst>
                  <a:ext uri="{0D108BD9-81ED-4DB2-BD59-A6C34878D82A}">
                    <a16:rowId xmlns:a16="http://schemas.microsoft.com/office/drawing/2014/main" val="3659069655"/>
                  </a:ext>
                </a:extLst>
              </a:tr>
              <a:tr h="370840">
                <a:tc>
                  <a:txBody>
                    <a:bodyPr/>
                    <a:lstStyle/>
                    <a:p>
                      <a:pPr algn="ctr"/>
                      <a:r>
                        <a:rPr lang="en-US" sz="2400" dirty="0"/>
                        <a:t>!=</a:t>
                      </a:r>
                      <a:endParaRPr lang="en-US" sz="2400" dirty="0">
                        <a:solidFill>
                          <a:srgbClr val="003470"/>
                        </a:solidFill>
                      </a:endParaRPr>
                    </a:p>
                  </a:txBody>
                  <a:tcPr/>
                </a:tc>
                <a:tc>
                  <a:txBody>
                    <a:bodyPr/>
                    <a:lstStyle/>
                    <a:p>
                      <a:pPr algn="ctr"/>
                      <a:r>
                        <a:rPr lang="en-US" sz="2400" dirty="0"/>
                        <a:t>not equal to</a:t>
                      </a:r>
                      <a:endParaRPr lang="en-US" sz="2400" dirty="0">
                        <a:solidFill>
                          <a:srgbClr val="003470"/>
                        </a:solidFill>
                        <a:latin typeface="Helvetica" pitchFamily="2" charset="0"/>
                      </a:endParaRPr>
                    </a:p>
                  </a:txBody>
                  <a:tcPr/>
                </a:tc>
                <a:extLst>
                  <a:ext uri="{0D108BD9-81ED-4DB2-BD59-A6C34878D82A}">
                    <a16:rowId xmlns:a16="http://schemas.microsoft.com/office/drawing/2014/main" val="269241373"/>
                  </a:ext>
                </a:extLst>
              </a:tr>
              <a:tr h="370840">
                <a:tc>
                  <a:txBody>
                    <a:bodyPr/>
                    <a:lstStyle/>
                    <a:p>
                      <a:pPr algn="ctr"/>
                      <a:r>
                        <a:rPr lang="en-US" sz="2400" dirty="0"/>
                        <a:t>&lt;</a:t>
                      </a:r>
                      <a:endParaRPr lang="en-US" sz="2400" dirty="0">
                        <a:solidFill>
                          <a:srgbClr val="003470"/>
                        </a:solidFill>
                      </a:endParaRPr>
                    </a:p>
                  </a:txBody>
                  <a:tcPr/>
                </a:tc>
                <a:tc>
                  <a:txBody>
                    <a:bodyPr/>
                    <a:lstStyle/>
                    <a:p>
                      <a:pPr algn="ctr"/>
                      <a:r>
                        <a:rPr lang="en-US" sz="2400" dirty="0"/>
                        <a:t>less than</a:t>
                      </a:r>
                      <a:endParaRPr lang="en-US" sz="2400" dirty="0">
                        <a:solidFill>
                          <a:srgbClr val="003470"/>
                        </a:solidFill>
                        <a:latin typeface="Helvetica" pitchFamily="2" charset="0"/>
                      </a:endParaRPr>
                    </a:p>
                  </a:txBody>
                  <a:tcPr/>
                </a:tc>
                <a:extLst>
                  <a:ext uri="{0D108BD9-81ED-4DB2-BD59-A6C34878D82A}">
                    <a16:rowId xmlns:a16="http://schemas.microsoft.com/office/drawing/2014/main" val="3910352711"/>
                  </a:ext>
                </a:extLst>
              </a:tr>
              <a:tr h="370840">
                <a:tc>
                  <a:txBody>
                    <a:bodyPr/>
                    <a:lstStyle/>
                    <a:p>
                      <a:pPr algn="ctr"/>
                      <a:r>
                        <a:rPr lang="en-US" sz="2400" dirty="0"/>
                        <a:t>&lt;=</a:t>
                      </a:r>
                      <a:endParaRPr lang="en-US" sz="2400" dirty="0">
                        <a:solidFill>
                          <a:srgbClr val="003470"/>
                        </a:solidFill>
                      </a:endParaRPr>
                    </a:p>
                  </a:txBody>
                  <a:tcPr/>
                </a:tc>
                <a:tc>
                  <a:txBody>
                    <a:bodyPr/>
                    <a:lstStyle/>
                    <a:p>
                      <a:pPr algn="ctr"/>
                      <a:r>
                        <a:rPr lang="en-US" sz="2400" dirty="0"/>
                        <a:t>less than or equal to</a:t>
                      </a:r>
                      <a:endParaRPr lang="en-US" sz="2400" dirty="0">
                        <a:solidFill>
                          <a:srgbClr val="003470"/>
                        </a:solidFill>
                      </a:endParaRPr>
                    </a:p>
                  </a:txBody>
                  <a:tcPr/>
                </a:tc>
                <a:extLst>
                  <a:ext uri="{0D108BD9-81ED-4DB2-BD59-A6C34878D82A}">
                    <a16:rowId xmlns:a16="http://schemas.microsoft.com/office/drawing/2014/main" val="3603885253"/>
                  </a:ext>
                </a:extLst>
              </a:tr>
              <a:tr h="370840">
                <a:tc>
                  <a:txBody>
                    <a:bodyPr/>
                    <a:lstStyle/>
                    <a:p>
                      <a:pPr algn="ctr"/>
                      <a:r>
                        <a:rPr lang="en-US" sz="2400" dirty="0"/>
                        <a:t>&gt;</a:t>
                      </a:r>
                      <a:endParaRPr lang="en-US" sz="2400" dirty="0">
                        <a:solidFill>
                          <a:srgbClr val="003470"/>
                        </a:solidFill>
                      </a:endParaRPr>
                    </a:p>
                  </a:txBody>
                  <a:tcPr/>
                </a:tc>
                <a:tc>
                  <a:txBody>
                    <a:bodyPr/>
                    <a:lstStyle/>
                    <a:p>
                      <a:pPr algn="ctr"/>
                      <a:r>
                        <a:rPr lang="en-US" sz="2400" dirty="0"/>
                        <a:t>greater than</a:t>
                      </a:r>
                      <a:endParaRPr lang="en-US" sz="2400" dirty="0">
                        <a:solidFill>
                          <a:srgbClr val="003470"/>
                        </a:solidFill>
                      </a:endParaRPr>
                    </a:p>
                  </a:txBody>
                  <a:tcPr/>
                </a:tc>
                <a:extLst>
                  <a:ext uri="{0D108BD9-81ED-4DB2-BD59-A6C34878D82A}">
                    <a16:rowId xmlns:a16="http://schemas.microsoft.com/office/drawing/2014/main" val="665851827"/>
                  </a:ext>
                </a:extLst>
              </a:tr>
              <a:tr h="370840">
                <a:tc>
                  <a:txBody>
                    <a:bodyPr/>
                    <a:lstStyle/>
                    <a:p>
                      <a:pPr algn="ctr"/>
                      <a:r>
                        <a:rPr lang="en-US" sz="2400" dirty="0"/>
                        <a:t>&gt;=</a:t>
                      </a:r>
                      <a:endParaRPr lang="en-US" sz="2400" dirty="0">
                        <a:solidFill>
                          <a:srgbClr val="003470"/>
                        </a:solidFill>
                      </a:endParaRPr>
                    </a:p>
                  </a:txBody>
                  <a:tcPr/>
                </a:tc>
                <a:tc>
                  <a:txBody>
                    <a:bodyPr/>
                    <a:lstStyle/>
                    <a:p>
                      <a:pPr algn="ctr"/>
                      <a:r>
                        <a:rPr lang="en-US" sz="2400" dirty="0"/>
                        <a:t>greater than or equal to</a:t>
                      </a:r>
                      <a:endParaRPr lang="en-US" sz="2400" dirty="0">
                        <a:solidFill>
                          <a:srgbClr val="003470"/>
                        </a:solidFill>
                      </a:endParaRPr>
                    </a:p>
                  </a:txBody>
                  <a:tcPr/>
                </a:tc>
                <a:extLst>
                  <a:ext uri="{0D108BD9-81ED-4DB2-BD59-A6C34878D82A}">
                    <a16:rowId xmlns:a16="http://schemas.microsoft.com/office/drawing/2014/main" val="3738907217"/>
                  </a:ext>
                </a:extLst>
              </a:tr>
            </a:tbl>
          </a:graphicData>
        </a:graphic>
      </p:graphicFrame>
    </p:spTree>
    <p:extLst>
      <p:ext uri="{BB962C8B-B14F-4D97-AF65-F5344CB8AC3E}">
        <p14:creationId xmlns:p14="http://schemas.microsoft.com/office/powerpoint/2010/main" val="416793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6700" y="2107701"/>
            <a:ext cx="2679700" cy="2642598"/>
          </a:xfrm>
        </p:spPr>
        <p:txBody>
          <a:bodyPr>
            <a:noAutofit/>
          </a:bodyPr>
          <a:lstStyle/>
          <a:p>
            <a:r>
              <a:rPr lang="en-US" dirty="0"/>
              <a:t>Multiple</a:t>
            </a:r>
            <a:br>
              <a:rPr lang="en-US" dirty="0"/>
            </a:br>
            <a:r>
              <a:rPr lang="en-US" dirty="0"/>
              <a:t>conditions</a:t>
            </a:r>
          </a:p>
        </p:txBody>
      </p:sp>
      <p:sp>
        <p:nvSpPr>
          <p:cNvPr id="3" name="Content Placeholder 2"/>
          <p:cNvSpPr>
            <a:spLocks noGrp="1"/>
          </p:cNvSpPr>
          <p:nvPr>
            <p:ph idx="1"/>
          </p:nvPr>
        </p:nvSpPr>
        <p:spPr/>
        <p:txBody>
          <a:bodyPr/>
          <a:lstStyle/>
          <a:p>
            <a:pPr marL="915988" indent="0">
              <a:buNone/>
            </a:pPr>
            <a:r>
              <a:rPr lang="en-US" dirty="0">
                <a:latin typeface="Courier" pitchFamily="2" charset="0"/>
              </a:rPr>
              <a:t>if (it is sunny):</a:t>
            </a:r>
          </a:p>
          <a:p>
            <a:pPr marL="915988" indent="0">
              <a:buNone/>
            </a:pPr>
            <a:r>
              <a:rPr lang="en-US" dirty="0">
                <a:latin typeface="Courier" pitchFamily="2" charset="0"/>
              </a:rPr>
              <a:t>	go to the beach</a:t>
            </a:r>
          </a:p>
          <a:p>
            <a:pPr marL="915988" indent="0">
              <a:buNone/>
            </a:pPr>
            <a:r>
              <a:rPr lang="en-US" dirty="0">
                <a:latin typeface="Courier" pitchFamily="2" charset="0"/>
              </a:rPr>
              <a:t>if (it is snowy):</a:t>
            </a:r>
          </a:p>
          <a:p>
            <a:pPr marL="915988" indent="0">
              <a:buNone/>
            </a:pPr>
            <a:r>
              <a:rPr lang="en-US" dirty="0">
                <a:latin typeface="Courier" pitchFamily="2" charset="0"/>
              </a:rPr>
              <a:t>	go skiing</a:t>
            </a:r>
          </a:p>
          <a:p>
            <a:pPr marL="915988" indent="0">
              <a:buNone/>
            </a:pPr>
            <a:r>
              <a:rPr lang="en-US" dirty="0">
                <a:latin typeface="Courier" pitchFamily="2" charset="0"/>
              </a:rPr>
              <a:t>else:</a:t>
            </a:r>
          </a:p>
          <a:p>
            <a:pPr marL="915988" indent="0">
              <a:buNone/>
            </a:pPr>
            <a:r>
              <a:rPr lang="en-US" dirty="0">
                <a:latin typeface="Courier" pitchFamily="2" charset="0"/>
              </a:rPr>
              <a:t>	stay home</a:t>
            </a:r>
            <a:endParaRPr lang="en-US" dirty="0"/>
          </a:p>
        </p:txBody>
      </p:sp>
    </p:spTree>
    <p:extLst>
      <p:ext uri="{BB962C8B-B14F-4D97-AF65-F5344CB8AC3E}">
        <p14:creationId xmlns:p14="http://schemas.microsoft.com/office/powerpoint/2010/main" val="11718131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 y="2311400"/>
            <a:ext cx="2959100" cy="2489200"/>
          </a:xfrm>
        </p:spPr>
        <p:txBody>
          <a:bodyPr>
            <a:noAutofit/>
          </a:bodyPr>
          <a:lstStyle/>
          <a:p>
            <a:r>
              <a:rPr lang="en-US" dirty="0"/>
              <a:t>Sequential </a:t>
            </a:r>
            <a:r>
              <a:rPr lang="en-US" b="1" dirty="0">
                <a:latin typeface="Courier" charset="0"/>
                <a:ea typeface="Courier" charset="0"/>
                <a:cs typeface="Courier" charset="0"/>
              </a:rPr>
              <a:t>if</a:t>
            </a:r>
            <a:r>
              <a:rPr lang="en-US" dirty="0"/>
              <a:t> statements are </a:t>
            </a:r>
            <a:r>
              <a:rPr lang="en-US" b="1" dirty="0"/>
              <a:t>independent</a:t>
            </a:r>
          </a:p>
        </p:txBody>
      </p:sp>
      <p:sp>
        <p:nvSpPr>
          <p:cNvPr id="3" name="Content Placeholder 2"/>
          <p:cNvSpPr>
            <a:spLocks noGrp="1"/>
          </p:cNvSpPr>
          <p:nvPr>
            <p:ph idx="1"/>
          </p:nvPr>
        </p:nvSpPr>
        <p:spPr/>
        <p:txBody>
          <a:bodyPr/>
          <a:lstStyle/>
          <a:p>
            <a:pPr marL="915988" indent="0">
              <a:buNone/>
            </a:pPr>
            <a:r>
              <a:rPr lang="en-US" dirty="0">
                <a:solidFill>
                  <a:schemeClr val="accent1"/>
                </a:solidFill>
                <a:latin typeface="Courier" pitchFamily="2" charset="0"/>
              </a:rPr>
              <a:t>if (</a:t>
            </a:r>
            <a:r>
              <a:rPr lang="en-US" dirty="0">
                <a:latin typeface="Courier" pitchFamily="2" charset="0"/>
              </a:rPr>
              <a:t>it is </a:t>
            </a:r>
            <a:r>
              <a:rPr lang="en-US" b="1" dirty="0">
                <a:effectLst>
                  <a:glow rad="101600">
                    <a:srgbClr val="FFC000">
                      <a:alpha val="60000"/>
                    </a:srgbClr>
                  </a:glow>
                </a:effectLst>
                <a:latin typeface="Courier" pitchFamily="2" charset="0"/>
              </a:rPr>
              <a:t>sunny</a:t>
            </a:r>
            <a:r>
              <a:rPr lang="en-US" dirty="0">
                <a:solidFill>
                  <a:schemeClr val="accent1"/>
                </a:solidFill>
                <a:latin typeface="Courier" pitchFamily="2" charset="0"/>
              </a:rPr>
              <a:t>):</a:t>
            </a:r>
          </a:p>
          <a:p>
            <a:pPr marL="915988" indent="0">
              <a:buNone/>
            </a:pPr>
            <a:r>
              <a:rPr lang="en-US" dirty="0">
                <a:solidFill>
                  <a:schemeClr val="accent1"/>
                </a:solidFill>
                <a:latin typeface="Courier" pitchFamily="2" charset="0"/>
              </a:rPr>
              <a:t>	go to the beach</a:t>
            </a:r>
          </a:p>
          <a:p>
            <a:pPr marL="915988" indent="0">
              <a:buNone/>
            </a:pPr>
            <a:r>
              <a:rPr lang="en-US" dirty="0">
                <a:solidFill>
                  <a:schemeClr val="accent1"/>
                </a:solidFill>
                <a:latin typeface="Courier" pitchFamily="2" charset="0"/>
              </a:rPr>
              <a:t>if (</a:t>
            </a:r>
            <a:r>
              <a:rPr lang="en-US" dirty="0">
                <a:latin typeface="Courier" pitchFamily="2" charset="0"/>
              </a:rPr>
              <a:t>it is </a:t>
            </a:r>
            <a:r>
              <a:rPr lang="en-US" b="1" dirty="0">
                <a:effectLst>
                  <a:glow rad="101600">
                    <a:srgbClr val="00B0F0">
                      <a:alpha val="60000"/>
                    </a:srgbClr>
                  </a:glow>
                </a:effectLst>
                <a:latin typeface="Courier" pitchFamily="2" charset="0"/>
              </a:rPr>
              <a:t>snowy</a:t>
            </a:r>
            <a:r>
              <a:rPr lang="en-US" dirty="0">
                <a:solidFill>
                  <a:schemeClr val="accent1"/>
                </a:solidFill>
                <a:latin typeface="Courier" pitchFamily="2" charset="0"/>
              </a:rPr>
              <a:t>):</a:t>
            </a:r>
          </a:p>
          <a:p>
            <a:pPr marL="915988" indent="0">
              <a:buNone/>
            </a:pPr>
            <a:r>
              <a:rPr lang="en-US" dirty="0">
                <a:solidFill>
                  <a:schemeClr val="accent1"/>
                </a:solidFill>
                <a:latin typeface="Courier" pitchFamily="2" charset="0"/>
              </a:rPr>
              <a:t>	go skiing</a:t>
            </a:r>
          </a:p>
          <a:p>
            <a:pPr marL="915988" indent="0">
              <a:buNone/>
            </a:pPr>
            <a:r>
              <a:rPr lang="en-US" dirty="0">
                <a:solidFill>
                  <a:schemeClr val="accent1"/>
                </a:solidFill>
                <a:latin typeface="Courier" pitchFamily="2" charset="0"/>
              </a:rPr>
              <a:t>else:</a:t>
            </a:r>
          </a:p>
          <a:p>
            <a:pPr marL="915988" indent="0">
              <a:buNone/>
            </a:pPr>
            <a:r>
              <a:rPr lang="en-US" dirty="0">
                <a:solidFill>
                  <a:schemeClr val="accent1"/>
                </a:solidFill>
                <a:latin typeface="Courier" pitchFamily="2" charset="0"/>
              </a:rPr>
              <a:t>	stay home</a:t>
            </a:r>
            <a:endParaRPr lang="en-US" dirty="0">
              <a:solidFill>
                <a:schemeClr val="accent1"/>
              </a:solidFill>
            </a:endParaRPr>
          </a:p>
        </p:txBody>
      </p:sp>
    </p:spTree>
    <p:extLst>
      <p:ext uri="{BB962C8B-B14F-4D97-AF65-F5344CB8AC3E}">
        <p14:creationId xmlns:p14="http://schemas.microsoft.com/office/powerpoint/2010/main" val="1722505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 y="2311400"/>
            <a:ext cx="2959100" cy="2489200"/>
          </a:xfrm>
        </p:spPr>
        <p:txBody>
          <a:bodyPr>
            <a:noAutofit/>
          </a:bodyPr>
          <a:lstStyle/>
          <a:p>
            <a:r>
              <a:rPr lang="en-US" dirty="0"/>
              <a:t>Sequential </a:t>
            </a:r>
            <a:r>
              <a:rPr lang="en-US" b="1" dirty="0">
                <a:latin typeface="Courier" charset="0"/>
                <a:ea typeface="Courier" charset="0"/>
                <a:cs typeface="Courier" charset="0"/>
              </a:rPr>
              <a:t>if</a:t>
            </a:r>
            <a:r>
              <a:rPr lang="en-US" dirty="0"/>
              <a:t> statements are </a:t>
            </a:r>
            <a:r>
              <a:rPr lang="en-US" b="1" dirty="0"/>
              <a:t>independent</a:t>
            </a:r>
          </a:p>
        </p:txBody>
      </p:sp>
      <p:sp>
        <p:nvSpPr>
          <p:cNvPr id="3" name="Content Placeholder 2"/>
          <p:cNvSpPr>
            <a:spLocks noGrp="1"/>
          </p:cNvSpPr>
          <p:nvPr>
            <p:ph idx="1"/>
          </p:nvPr>
        </p:nvSpPr>
        <p:spPr/>
        <p:txBody>
          <a:bodyPr/>
          <a:lstStyle/>
          <a:p>
            <a:pPr marL="915988" indent="0">
              <a:buNone/>
            </a:pPr>
            <a:r>
              <a:rPr lang="en-US" dirty="0">
                <a:solidFill>
                  <a:schemeClr val="accent1"/>
                </a:solidFill>
                <a:latin typeface="Courier" pitchFamily="2" charset="0"/>
              </a:rPr>
              <a:t>if (</a:t>
            </a:r>
            <a:r>
              <a:rPr lang="en-US" dirty="0">
                <a:latin typeface="Courier" pitchFamily="2" charset="0"/>
              </a:rPr>
              <a:t>it is </a:t>
            </a:r>
            <a:r>
              <a:rPr lang="en-US" b="1" dirty="0">
                <a:effectLst>
                  <a:glow rad="101600">
                    <a:srgbClr val="FFC000">
                      <a:alpha val="60000"/>
                    </a:srgbClr>
                  </a:glow>
                </a:effectLst>
                <a:latin typeface="Courier" pitchFamily="2" charset="0"/>
              </a:rPr>
              <a:t>sunny</a:t>
            </a:r>
            <a:r>
              <a:rPr lang="en-US" dirty="0">
                <a:solidFill>
                  <a:schemeClr val="accent1"/>
                </a:solidFill>
                <a:latin typeface="Courier" pitchFamily="2" charset="0"/>
              </a:rPr>
              <a:t>):</a:t>
            </a:r>
          </a:p>
          <a:p>
            <a:pPr marL="915988" indent="0">
              <a:buNone/>
            </a:pPr>
            <a:r>
              <a:rPr lang="en-US" dirty="0">
                <a:solidFill>
                  <a:schemeClr val="accent1"/>
                </a:solidFill>
                <a:latin typeface="Courier" pitchFamily="2" charset="0"/>
              </a:rPr>
              <a:t>	go to the beach</a:t>
            </a:r>
          </a:p>
          <a:p>
            <a:pPr marL="915988" indent="0">
              <a:buNone/>
            </a:pPr>
            <a:r>
              <a:rPr lang="en-US" dirty="0">
                <a:solidFill>
                  <a:schemeClr val="accent1"/>
                </a:solidFill>
                <a:latin typeface="Courier" pitchFamily="2" charset="0"/>
              </a:rPr>
              <a:t>if (</a:t>
            </a:r>
            <a:r>
              <a:rPr lang="en-US" dirty="0">
                <a:latin typeface="Courier" pitchFamily="2" charset="0"/>
              </a:rPr>
              <a:t>it is </a:t>
            </a:r>
            <a:r>
              <a:rPr lang="en-US" b="1" dirty="0">
                <a:effectLst>
                  <a:glow rad="101600">
                    <a:srgbClr val="00B0F0">
                      <a:alpha val="60000"/>
                    </a:srgbClr>
                  </a:glow>
                </a:effectLst>
                <a:latin typeface="Courier" pitchFamily="2" charset="0"/>
              </a:rPr>
              <a:t>snowy</a:t>
            </a:r>
            <a:r>
              <a:rPr lang="en-US" dirty="0">
                <a:solidFill>
                  <a:schemeClr val="accent1"/>
                </a:solidFill>
                <a:latin typeface="Courier" pitchFamily="2" charset="0"/>
              </a:rPr>
              <a:t>):</a:t>
            </a:r>
          </a:p>
          <a:p>
            <a:pPr marL="915988" indent="0">
              <a:buNone/>
            </a:pPr>
            <a:r>
              <a:rPr lang="en-US" dirty="0">
                <a:solidFill>
                  <a:schemeClr val="accent1"/>
                </a:solidFill>
                <a:latin typeface="Courier" pitchFamily="2" charset="0"/>
              </a:rPr>
              <a:t>	go skiing</a:t>
            </a:r>
          </a:p>
          <a:p>
            <a:pPr marL="915988" indent="0">
              <a:buNone/>
            </a:pPr>
            <a:r>
              <a:rPr lang="en-US" dirty="0">
                <a:solidFill>
                  <a:schemeClr val="accent1"/>
                </a:solidFill>
                <a:latin typeface="Courier" pitchFamily="2" charset="0"/>
              </a:rPr>
              <a:t>else:</a:t>
            </a:r>
          </a:p>
          <a:p>
            <a:pPr marL="915988" indent="0">
              <a:buNone/>
            </a:pPr>
            <a:r>
              <a:rPr lang="en-US" dirty="0">
                <a:solidFill>
                  <a:schemeClr val="accent1"/>
                </a:solidFill>
                <a:latin typeface="Courier" pitchFamily="2" charset="0"/>
              </a:rPr>
              <a:t>	stay home</a:t>
            </a:r>
            <a:endParaRPr lang="en-US" dirty="0">
              <a:solidFill>
                <a:schemeClr val="accent1"/>
              </a:solidFill>
            </a:endParaRPr>
          </a:p>
        </p:txBody>
      </p:sp>
      <p:sp>
        <p:nvSpPr>
          <p:cNvPr id="4" name="Rounded Rectangular Callout 3">
            <a:extLst>
              <a:ext uri="{FF2B5EF4-FFF2-40B4-BE49-F238E27FC236}">
                <a16:creationId xmlns:a16="http://schemas.microsoft.com/office/drawing/2014/main" id="{1ACB119A-B4D7-18D9-47C1-ACBC30A2B377}"/>
              </a:ext>
            </a:extLst>
          </p:cNvPr>
          <p:cNvSpPr/>
          <p:nvPr/>
        </p:nvSpPr>
        <p:spPr>
          <a:xfrm>
            <a:off x="9461500" y="2070100"/>
            <a:ext cx="1879600" cy="1181100"/>
          </a:xfrm>
          <a:prstGeom prst="wedgeRoundRectCallout">
            <a:avLst>
              <a:gd name="adj1" fmla="val -144342"/>
              <a:gd name="adj2" fmla="val -23522"/>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line will </a:t>
            </a:r>
            <a:r>
              <a:rPr lang="en-US" sz="2400" b="1" dirty="0"/>
              <a:t>always</a:t>
            </a:r>
            <a:r>
              <a:rPr lang="en-US" sz="2400" dirty="0"/>
              <a:t> run</a:t>
            </a:r>
          </a:p>
        </p:txBody>
      </p:sp>
      <p:sp>
        <p:nvSpPr>
          <p:cNvPr id="5" name="Right Brace 4">
            <a:extLst>
              <a:ext uri="{FF2B5EF4-FFF2-40B4-BE49-F238E27FC236}">
                <a16:creationId xmlns:a16="http://schemas.microsoft.com/office/drawing/2014/main" id="{60C0941A-E22E-70A3-DE21-B1AF0F741FBB}"/>
              </a:ext>
            </a:extLst>
          </p:cNvPr>
          <p:cNvSpPr/>
          <p:nvPr/>
        </p:nvSpPr>
        <p:spPr>
          <a:xfrm>
            <a:off x="7404100" y="2171700"/>
            <a:ext cx="419100" cy="459486"/>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9113518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 y="2311400"/>
            <a:ext cx="2959100" cy="2489200"/>
          </a:xfrm>
        </p:spPr>
        <p:txBody>
          <a:bodyPr>
            <a:noAutofit/>
          </a:bodyPr>
          <a:lstStyle/>
          <a:p>
            <a:r>
              <a:rPr lang="en-US" dirty="0"/>
              <a:t>Sequential </a:t>
            </a:r>
            <a:r>
              <a:rPr lang="en-US" b="1" dirty="0">
                <a:latin typeface="Courier" charset="0"/>
                <a:ea typeface="Courier" charset="0"/>
                <a:cs typeface="Courier" charset="0"/>
              </a:rPr>
              <a:t>if</a:t>
            </a:r>
            <a:r>
              <a:rPr lang="en-US" dirty="0"/>
              <a:t> statements are </a:t>
            </a:r>
            <a:r>
              <a:rPr lang="en-US" b="1" dirty="0"/>
              <a:t>independent</a:t>
            </a:r>
          </a:p>
        </p:txBody>
      </p:sp>
      <p:sp>
        <p:nvSpPr>
          <p:cNvPr id="3" name="Content Placeholder 2"/>
          <p:cNvSpPr>
            <a:spLocks noGrp="1"/>
          </p:cNvSpPr>
          <p:nvPr>
            <p:ph idx="1"/>
          </p:nvPr>
        </p:nvSpPr>
        <p:spPr/>
        <p:txBody>
          <a:bodyPr/>
          <a:lstStyle/>
          <a:p>
            <a:pPr marL="915988" indent="0">
              <a:buNone/>
            </a:pPr>
            <a:r>
              <a:rPr lang="en-US" dirty="0">
                <a:solidFill>
                  <a:schemeClr val="accent1"/>
                </a:solidFill>
                <a:latin typeface="Courier" pitchFamily="2" charset="0"/>
              </a:rPr>
              <a:t>if (</a:t>
            </a:r>
            <a:r>
              <a:rPr lang="en-US" dirty="0">
                <a:latin typeface="Courier" pitchFamily="2" charset="0"/>
              </a:rPr>
              <a:t>it is </a:t>
            </a:r>
            <a:r>
              <a:rPr lang="en-US" b="1" dirty="0">
                <a:effectLst>
                  <a:glow rad="101600">
                    <a:srgbClr val="FFC000">
                      <a:alpha val="60000"/>
                    </a:srgbClr>
                  </a:glow>
                </a:effectLst>
                <a:latin typeface="Courier" pitchFamily="2" charset="0"/>
              </a:rPr>
              <a:t>sunny</a:t>
            </a:r>
            <a:r>
              <a:rPr lang="en-US" dirty="0">
                <a:solidFill>
                  <a:schemeClr val="accent1"/>
                </a:solidFill>
                <a:latin typeface="Courier" pitchFamily="2" charset="0"/>
              </a:rPr>
              <a:t>):</a:t>
            </a:r>
          </a:p>
          <a:p>
            <a:pPr marL="915988" indent="0">
              <a:buNone/>
            </a:pPr>
            <a:r>
              <a:rPr lang="en-US" dirty="0">
                <a:solidFill>
                  <a:schemeClr val="accent1"/>
                </a:solidFill>
                <a:latin typeface="Courier" pitchFamily="2" charset="0"/>
              </a:rPr>
              <a:t>	go to the beach</a:t>
            </a:r>
          </a:p>
          <a:p>
            <a:pPr marL="915988" indent="0">
              <a:buNone/>
            </a:pPr>
            <a:r>
              <a:rPr lang="en-US" dirty="0">
                <a:solidFill>
                  <a:schemeClr val="accent1"/>
                </a:solidFill>
                <a:latin typeface="Courier" pitchFamily="2" charset="0"/>
              </a:rPr>
              <a:t>if (</a:t>
            </a:r>
            <a:r>
              <a:rPr lang="en-US" dirty="0">
                <a:latin typeface="Courier" pitchFamily="2" charset="0"/>
              </a:rPr>
              <a:t>it is </a:t>
            </a:r>
            <a:r>
              <a:rPr lang="en-US" b="1" dirty="0">
                <a:effectLst>
                  <a:glow rad="101600">
                    <a:srgbClr val="00B0F0">
                      <a:alpha val="60000"/>
                    </a:srgbClr>
                  </a:glow>
                </a:effectLst>
                <a:latin typeface="Courier" pitchFamily="2" charset="0"/>
              </a:rPr>
              <a:t>snowy</a:t>
            </a:r>
            <a:r>
              <a:rPr lang="en-US" dirty="0">
                <a:solidFill>
                  <a:schemeClr val="accent1"/>
                </a:solidFill>
                <a:latin typeface="Courier" pitchFamily="2" charset="0"/>
              </a:rPr>
              <a:t>):</a:t>
            </a:r>
          </a:p>
          <a:p>
            <a:pPr marL="915988" indent="0">
              <a:buNone/>
            </a:pPr>
            <a:r>
              <a:rPr lang="en-US" dirty="0">
                <a:solidFill>
                  <a:schemeClr val="accent1"/>
                </a:solidFill>
                <a:latin typeface="Courier" pitchFamily="2" charset="0"/>
              </a:rPr>
              <a:t>	go skiing</a:t>
            </a:r>
          </a:p>
          <a:p>
            <a:pPr marL="915988" indent="0">
              <a:buNone/>
            </a:pPr>
            <a:r>
              <a:rPr lang="en-US" dirty="0">
                <a:solidFill>
                  <a:schemeClr val="accent1"/>
                </a:solidFill>
                <a:latin typeface="Courier" pitchFamily="2" charset="0"/>
              </a:rPr>
              <a:t>else:</a:t>
            </a:r>
          </a:p>
          <a:p>
            <a:pPr marL="915988" indent="0">
              <a:buNone/>
            </a:pPr>
            <a:r>
              <a:rPr lang="en-US" dirty="0">
                <a:solidFill>
                  <a:schemeClr val="accent1"/>
                </a:solidFill>
                <a:latin typeface="Courier" pitchFamily="2" charset="0"/>
              </a:rPr>
              <a:t>	stay home</a:t>
            </a:r>
            <a:endParaRPr lang="en-US" dirty="0">
              <a:solidFill>
                <a:schemeClr val="accent1"/>
              </a:solidFill>
            </a:endParaRPr>
          </a:p>
        </p:txBody>
      </p:sp>
      <p:sp>
        <p:nvSpPr>
          <p:cNvPr id="4" name="Rounded Rectangular Callout 3">
            <a:extLst>
              <a:ext uri="{FF2B5EF4-FFF2-40B4-BE49-F238E27FC236}">
                <a16:creationId xmlns:a16="http://schemas.microsoft.com/office/drawing/2014/main" id="{1ACB119A-B4D7-18D9-47C1-ACBC30A2B377}"/>
              </a:ext>
            </a:extLst>
          </p:cNvPr>
          <p:cNvSpPr/>
          <p:nvPr/>
        </p:nvSpPr>
        <p:spPr>
          <a:xfrm>
            <a:off x="9461500" y="956818"/>
            <a:ext cx="1879600" cy="1181100"/>
          </a:xfrm>
          <a:prstGeom prst="wedgeRoundRectCallout">
            <a:avLst>
              <a:gd name="adj1" fmla="val -137585"/>
              <a:gd name="adj2" fmla="val 73252"/>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line will </a:t>
            </a:r>
            <a:r>
              <a:rPr lang="en-US" sz="2400" b="1" dirty="0"/>
              <a:t>always</a:t>
            </a:r>
            <a:r>
              <a:rPr lang="en-US" sz="2400" dirty="0"/>
              <a:t> run</a:t>
            </a:r>
          </a:p>
        </p:txBody>
      </p:sp>
      <p:sp>
        <p:nvSpPr>
          <p:cNvPr id="5" name="Right Brace 4">
            <a:extLst>
              <a:ext uri="{FF2B5EF4-FFF2-40B4-BE49-F238E27FC236}">
                <a16:creationId xmlns:a16="http://schemas.microsoft.com/office/drawing/2014/main" id="{60C0941A-E22E-70A3-DE21-B1AF0F741FBB}"/>
              </a:ext>
            </a:extLst>
          </p:cNvPr>
          <p:cNvSpPr/>
          <p:nvPr/>
        </p:nvSpPr>
        <p:spPr>
          <a:xfrm>
            <a:off x="7442200" y="2171700"/>
            <a:ext cx="381000" cy="355600"/>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6" name="Rounded Rectangular Callout 5">
            <a:extLst>
              <a:ext uri="{FF2B5EF4-FFF2-40B4-BE49-F238E27FC236}">
                <a16:creationId xmlns:a16="http://schemas.microsoft.com/office/drawing/2014/main" id="{A740CBC8-1606-79DA-A384-D4A2DF1BCCEE}"/>
              </a:ext>
            </a:extLst>
          </p:cNvPr>
          <p:cNvSpPr/>
          <p:nvPr/>
        </p:nvSpPr>
        <p:spPr>
          <a:xfrm>
            <a:off x="9495368" y="2270379"/>
            <a:ext cx="1879600" cy="1181100"/>
          </a:xfrm>
          <a:prstGeom prst="wedgeRoundRectCallout">
            <a:avLst>
              <a:gd name="adj1" fmla="val -107180"/>
              <a:gd name="adj2" fmla="val -2016"/>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block will </a:t>
            </a:r>
            <a:r>
              <a:rPr lang="en-US" sz="2400" b="1" dirty="0"/>
              <a:t>only</a:t>
            </a:r>
            <a:r>
              <a:rPr lang="en-US" sz="2400" dirty="0"/>
              <a:t> run if it is sunny</a:t>
            </a:r>
          </a:p>
        </p:txBody>
      </p:sp>
      <p:sp>
        <p:nvSpPr>
          <p:cNvPr id="7" name="Right Brace 6">
            <a:extLst>
              <a:ext uri="{FF2B5EF4-FFF2-40B4-BE49-F238E27FC236}">
                <a16:creationId xmlns:a16="http://schemas.microsoft.com/office/drawing/2014/main" id="{A0AB4348-2781-AB78-C90A-B3F7D13142DC}"/>
              </a:ext>
            </a:extLst>
          </p:cNvPr>
          <p:cNvSpPr/>
          <p:nvPr/>
        </p:nvSpPr>
        <p:spPr>
          <a:xfrm>
            <a:off x="8013700" y="2631186"/>
            <a:ext cx="419100" cy="340614"/>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5075331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 y="2311400"/>
            <a:ext cx="2959100" cy="2489200"/>
          </a:xfrm>
        </p:spPr>
        <p:txBody>
          <a:bodyPr>
            <a:noAutofit/>
          </a:bodyPr>
          <a:lstStyle/>
          <a:p>
            <a:r>
              <a:rPr lang="en-US" dirty="0"/>
              <a:t>Sequential </a:t>
            </a:r>
            <a:r>
              <a:rPr lang="en-US" b="1" dirty="0">
                <a:latin typeface="Courier" charset="0"/>
                <a:ea typeface="Courier" charset="0"/>
                <a:cs typeface="Courier" charset="0"/>
              </a:rPr>
              <a:t>if</a:t>
            </a:r>
            <a:r>
              <a:rPr lang="en-US" dirty="0"/>
              <a:t> statements are </a:t>
            </a:r>
            <a:r>
              <a:rPr lang="en-US" b="1" dirty="0"/>
              <a:t>independent</a:t>
            </a:r>
          </a:p>
        </p:txBody>
      </p:sp>
      <p:sp>
        <p:nvSpPr>
          <p:cNvPr id="3" name="Content Placeholder 2"/>
          <p:cNvSpPr>
            <a:spLocks noGrp="1"/>
          </p:cNvSpPr>
          <p:nvPr>
            <p:ph idx="1"/>
          </p:nvPr>
        </p:nvSpPr>
        <p:spPr/>
        <p:txBody>
          <a:bodyPr/>
          <a:lstStyle/>
          <a:p>
            <a:pPr marL="915988" indent="0">
              <a:buNone/>
            </a:pPr>
            <a:r>
              <a:rPr lang="en-US" dirty="0">
                <a:solidFill>
                  <a:schemeClr val="accent1"/>
                </a:solidFill>
                <a:latin typeface="Courier" pitchFamily="2" charset="0"/>
              </a:rPr>
              <a:t>if (</a:t>
            </a:r>
            <a:r>
              <a:rPr lang="en-US" dirty="0">
                <a:latin typeface="Courier" pitchFamily="2" charset="0"/>
              </a:rPr>
              <a:t>it is </a:t>
            </a:r>
            <a:r>
              <a:rPr lang="en-US" b="1" dirty="0">
                <a:effectLst>
                  <a:glow rad="101600">
                    <a:srgbClr val="FFC000">
                      <a:alpha val="60000"/>
                    </a:srgbClr>
                  </a:glow>
                </a:effectLst>
                <a:latin typeface="Courier" pitchFamily="2" charset="0"/>
              </a:rPr>
              <a:t>sunny</a:t>
            </a:r>
            <a:r>
              <a:rPr lang="en-US" dirty="0">
                <a:solidFill>
                  <a:schemeClr val="accent1"/>
                </a:solidFill>
                <a:latin typeface="Courier" pitchFamily="2" charset="0"/>
              </a:rPr>
              <a:t>):</a:t>
            </a:r>
          </a:p>
          <a:p>
            <a:pPr marL="915988" indent="0">
              <a:buNone/>
            </a:pPr>
            <a:r>
              <a:rPr lang="en-US" dirty="0">
                <a:solidFill>
                  <a:schemeClr val="accent1"/>
                </a:solidFill>
                <a:latin typeface="Courier" pitchFamily="2" charset="0"/>
              </a:rPr>
              <a:t>	go to the beach</a:t>
            </a:r>
          </a:p>
          <a:p>
            <a:pPr marL="915988" indent="0">
              <a:buNone/>
            </a:pPr>
            <a:r>
              <a:rPr lang="en-US" dirty="0">
                <a:solidFill>
                  <a:schemeClr val="accent1"/>
                </a:solidFill>
                <a:latin typeface="Courier" pitchFamily="2" charset="0"/>
              </a:rPr>
              <a:t>if (</a:t>
            </a:r>
            <a:r>
              <a:rPr lang="en-US" dirty="0">
                <a:latin typeface="Courier" pitchFamily="2" charset="0"/>
              </a:rPr>
              <a:t>it is </a:t>
            </a:r>
            <a:r>
              <a:rPr lang="en-US" b="1" dirty="0">
                <a:effectLst>
                  <a:glow rad="101600">
                    <a:srgbClr val="00B0F0">
                      <a:alpha val="60000"/>
                    </a:srgbClr>
                  </a:glow>
                </a:effectLst>
                <a:latin typeface="Courier" pitchFamily="2" charset="0"/>
              </a:rPr>
              <a:t>snowy</a:t>
            </a:r>
            <a:r>
              <a:rPr lang="en-US" dirty="0">
                <a:solidFill>
                  <a:schemeClr val="accent1"/>
                </a:solidFill>
                <a:latin typeface="Courier" pitchFamily="2" charset="0"/>
              </a:rPr>
              <a:t>):</a:t>
            </a:r>
          </a:p>
          <a:p>
            <a:pPr marL="915988" indent="0">
              <a:buNone/>
            </a:pPr>
            <a:r>
              <a:rPr lang="en-US" dirty="0">
                <a:solidFill>
                  <a:schemeClr val="accent1"/>
                </a:solidFill>
                <a:latin typeface="Courier" pitchFamily="2" charset="0"/>
              </a:rPr>
              <a:t>	go skiing</a:t>
            </a:r>
          </a:p>
          <a:p>
            <a:pPr marL="915988" indent="0">
              <a:buNone/>
            </a:pPr>
            <a:r>
              <a:rPr lang="en-US" dirty="0">
                <a:solidFill>
                  <a:schemeClr val="accent1"/>
                </a:solidFill>
                <a:latin typeface="Courier" pitchFamily="2" charset="0"/>
              </a:rPr>
              <a:t>else:</a:t>
            </a:r>
          </a:p>
          <a:p>
            <a:pPr marL="915988" indent="0">
              <a:buNone/>
            </a:pPr>
            <a:r>
              <a:rPr lang="en-US" dirty="0">
                <a:solidFill>
                  <a:schemeClr val="accent1"/>
                </a:solidFill>
                <a:latin typeface="Courier" pitchFamily="2" charset="0"/>
              </a:rPr>
              <a:t>	stay home</a:t>
            </a:r>
            <a:endParaRPr lang="en-US" dirty="0">
              <a:solidFill>
                <a:schemeClr val="accent1"/>
              </a:solidFill>
            </a:endParaRPr>
          </a:p>
        </p:txBody>
      </p:sp>
      <p:sp>
        <p:nvSpPr>
          <p:cNvPr id="4" name="Rounded Rectangular Callout 3">
            <a:extLst>
              <a:ext uri="{FF2B5EF4-FFF2-40B4-BE49-F238E27FC236}">
                <a16:creationId xmlns:a16="http://schemas.microsoft.com/office/drawing/2014/main" id="{1ACB119A-B4D7-18D9-47C1-ACBC30A2B377}"/>
              </a:ext>
            </a:extLst>
          </p:cNvPr>
          <p:cNvSpPr/>
          <p:nvPr/>
        </p:nvSpPr>
        <p:spPr>
          <a:xfrm>
            <a:off x="9461500" y="956818"/>
            <a:ext cx="1879600" cy="1181100"/>
          </a:xfrm>
          <a:prstGeom prst="wedgeRoundRectCallout">
            <a:avLst>
              <a:gd name="adj1" fmla="val -137585"/>
              <a:gd name="adj2" fmla="val 73252"/>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line will </a:t>
            </a:r>
            <a:r>
              <a:rPr lang="en-US" sz="2400" b="1" dirty="0"/>
              <a:t>always</a:t>
            </a:r>
            <a:r>
              <a:rPr lang="en-US" sz="2400" dirty="0"/>
              <a:t> run</a:t>
            </a:r>
          </a:p>
        </p:txBody>
      </p:sp>
      <p:sp>
        <p:nvSpPr>
          <p:cNvPr id="5" name="Right Brace 4">
            <a:extLst>
              <a:ext uri="{FF2B5EF4-FFF2-40B4-BE49-F238E27FC236}">
                <a16:creationId xmlns:a16="http://schemas.microsoft.com/office/drawing/2014/main" id="{60C0941A-E22E-70A3-DE21-B1AF0F741FBB}"/>
              </a:ext>
            </a:extLst>
          </p:cNvPr>
          <p:cNvSpPr/>
          <p:nvPr/>
        </p:nvSpPr>
        <p:spPr>
          <a:xfrm>
            <a:off x="7442200" y="2171700"/>
            <a:ext cx="381000" cy="355600"/>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6" name="Rounded Rectangular Callout 5">
            <a:extLst>
              <a:ext uri="{FF2B5EF4-FFF2-40B4-BE49-F238E27FC236}">
                <a16:creationId xmlns:a16="http://schemas.microsoft.com/office/drawing/2014/main" id="{A740CBC8-1606-79DA-A384-D4A2DF1BCCEE}"/>
              </a:ext>
            </a:extLst>
          </p:cNvPr>
          <p:cNvSpPr/>
          <p:nvPr/>
        </p:nvSpPr>
        <p:spPr>
          <a:xfrm>
            <a:off x="9495368" y="2270379"/>
            <a:ext cx="1879600" cy="1181100"/>
          </a:xfrm>
          <a:prstGeom prst="wedgeRoundRectCallout">
            <a:avLst>
              <a:gd name="adj1" fmla="val -107180"/>
              <a:gd name="adj2" fmla="val -2016"/>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block will </a:t>
            </a:r>
            <a:r>
              <a:rPr lang="en-US" sz="2400" b="1" dirty="0"/>
              <a:t>only</a:t>
            </a:r>
            <a:r>
              <a:rPr lang="en-US" sz="2400" dirty="0"/>
              <a:t> run if it is sunny</a:t>
            </a:r>
          </a:p>
        </p:txBody>
      </p:sp>
      <p:sp>
        <p:nvSpPr>
          <p:cNvPr id="7" name="Right Brace 6">
            <a:extLst>
              <a:ext uri="{FF2B5EF4-FFF2-40B4-BE49-F238E27FC236}">
                <a16:creationId xmlns:a16="http://schemas.microsoft.com/office/drawing/2014/main" id="{A0AB4348-2781-AB78-C90A-B3F7D13142DC}"/>
              </a:ext>
            </a:extLst>
          </p:cNvPr>
          <p:cNvSpPr/>
          <p:nvPr/>
        </p:nvSpPr>
        <p:spPr>
          <a:xfrm>
            <a:off x="8013700" y="2631186"/>
            <a:ext cx="419100" cy="340614"/>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8" name="Rounded Rectangular Callout 7">
            <a:extLst>
              <a:ext uri="{FF2B5EF4-FFF2-40B4-BE49-F238E27FC236}">
                <a16:creationId xmlns:a16="http://schemas.microsoft.com/office/drawing/2014/main" id="{923E06E1-A4EE-F4BE-521C-BF739B8843D4}"/>
              </a:ext>
            </a:extLst>
          </p:cNvPr>
          <p:cNvSpPr/>
          <p:nvPr/>
        </p:nvSpPr>
        <p:spPr>
          <a:xfrm>
            <a:off x="9461500" y="3583940"/>
            <a:ext cx="1879600" cy="1181100"/>
          </a:xfrm>
          <a:prstGeom prst="wedgeRoundRectCallout">
            <a:avLst>
              <a:gd name="adj1" fmla="val -138936"/>
              <a:gd name="adj2" fmla="val -80511"/>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line will </a:t>
            </a:r>
            <a:r>
              <a:rPr lang="en-US" sz="2400" b="1" dirty="0"/>
              <a:t>always</a:t>
            </a:r>
            <a:r>
              <a:rPr lang="en-US" sz="2400" dirty="0"/>
              <a:t> run</a:t>
            </a:r>
          </a:p>
        </p:txBody>
      </p:sp>
      <p:sp>
        <p:nvSpPr>
          <p:cNvPr id="9" name="Right Brace 8">
            <a:extLst>
              <a:ext uri="{FF2B5EF4-FFF2-40B4-BE49-F238E27FC236}">
                <a16:creationId xmlns:a16="http://schemas.microsoft.com/office/drawing/2014/main" id="{9574E28B-D212-0CAA-C002-8FD0F435652A}"/>
              </a:ext>
            </a:extLst>
          </p:cNvPr>
          <p:cNvSpPr/>
          <p:nvPr/>
        </p:nvSpPr>
        <p:spPr>
          <a:xfrm>
            <a:off x="7442200" y="3048508"/>
            <a:ext cx="381000" cy="355600"/>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10" name="Rounded Rectangular Callout 9">
            <a:extLst>
              <a:ext uri="{FF2B5EF4-FFF2-40B4-BE49-F238E27FC236}">
                <a16:creationId xmlns:a16="http://schemas.microsoft.com/office/drawing/2014/main" id="{BCB64929-9D7C-4183-EF1D-C57076DB84ED}"/>
              </a:ext>
            </a:extLst>
          </p:cNvPr>
          <p:cNvSpPr/>
          <p:nvPr/>
        </p:nvSpPr>
        <p:spPr>
          <a:xfrm>
            <a:off x="9495368" y="4897501"/>
            <a:ext cx="1879600" cy="1181100"/>
          </a:xfrm>
          <a:prstGeom prst="wedgeRoundRectCallout">
            <a:avLst>
              <a:gd name="adj1" fmla="val -150423"/>
              <a:gd name="adj2" fmla="val -153629"/>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block will </a:t>
            </a:r>
            <a:r>
              <a:rPr lang="en-US" sz="2400" b="1" dirty="0"/>
              <a:t>only</a:t>
            </a:r>
            <a:r>
              <a:rPr lang="en-US" sz="2400" dirty="0"/>
              <a:t> run if it is snowy</a:t>
            </a:r>
          </a:p>
        </p:txBody>
      </p:sp>
      <p:sp>
        <p:nvSpPr>
          <p:cNvPr id="11" name="Right Brace 10">
            <a:extLst>
              <a:ext uri="{FF2B5EF4-FFF2-40B4-BE49-F238E27FC236}">
                <a16:creationId xmlns:a16="http://schemas.microsoft.com/office/drawing/2014/main" id="{50868451-C5E0-857F-85EE-FAA71BD1C17D}"/>
              </a:ext>
            </a:extLst>
          </p:cNvPr>
          <p:cNvSpPr/>
          <p:nvPr/>
        </p:nvSpPr>
        <p:spPr>
          <a:xfrm>
            <a:off x="7232650" y="3494278"/>
            <a:ext cx="419100" cy="340614"/>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9717622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0" y="2209800"/>
            <a:ext cx="2781300" cy="2489200"/>
          </a:xfrm>
        </p:spPr>
        <p:txBody>
          <a:bodyPr>
            <a:noAutofit/>
          </a:bodyPr>
          <a:lstStyle/>
          <a:p>
            <a:r>
              <a:rPr lang="en-US" dirty="0"/>
              <a:t>The </a:t>
            </a:r>
            <a:r>
              <a:rPr lang="en-US" b="1" dirty="0">
                <a:latin typeface="Courier" charset="0"/>
                <a:ea typeface="Courier" charset="0"/>
                <a:cs typeface="Courier" charset="0"/>
              </a:rPr>
              <a:t>else</a:t>
            </a:r>
            <a:r>
              <a:rPr lang="en-US" dirty="0"/>
              <a:t> refers only to the </a:t>
            </a:r>
            <a:r>
              <a:rPr lang="en-US" b="1" dirty="0"/>
              <a:t>nearest</a:t>
            </a:r>
            <a:r>
              <a:rPr lang="en-US" dirty="0"/>
              <a:t> </a:t>
            </a:r>
            <a:r>
              <a:rPr lang="en-US" b="1" dirty="0">
                <a:latin typeface="Courier" charset="0"/>
                <a:ea typeface="Courier" charset="0"/>
                <a:cs typeface="Courier" charset="0"/>
              </a:rPr>
              <a:t>if</a:t>
            </a:r>
          </a:p>
        </p:txBody>
      </p:sp>
      <p:sp>
        <p:nvSpPr>
          <p:cNvPr id="3" name="Content Placeholder 2"/>
          <p:cNvSpPr>
            <a:spLocks noGrp="1"/>
          </p:cNvSpPr>
          <p:nvPr>
            <p:ph idx="1"/>
          </p:nvPr>
        </p:nvSpPr>
        <p:spPr/>
        <p:txBody>
          <a:bodyPr/>
          <a:lstStyle/>
          <a:p>
            <a:pPr marL="915988" indent="0">
              <a:buNone/>
            </a:pPr>
            <a:r>
              <a:rPr lang="en-US" dirty="0">
                <a:solidFill>
                  <a:schemeClr val="accent1"/>
                </a:solidFill>
                <a:latin typeface="Courier" pitchFamily="2" charset="0"/>
              </a:rPr>
              <a:t>if (</a:t>
            </a:r>
            <a:r>
              <a:rPr lang="en-US" dirty="0">
                <a:solidFill>
                  <a:schemeClr val="accent1"/>
                </a:solidFill>
                <a:effectLst/>
                <a:latin typeface="Courier" pitchFamily="2" charset="0"/>
              </a:rPr>
              <a:t>it is </a:t>
            </a:r>
            <a:r>
              <a:rPr lang="en-US" b="1" dirty="0">
                <a:solidFill>
                  <a:schemeClr val="accent1"/>
                </a:solidFill>
                <a:effectLst/>
                <a:latin typeface="Courier" pitchFamily="2" charset="0"/>
              </a:rPr>
              <a:t>sunny</a:t>
            </a:r>
            <a:r>
              <a:rPr lang="en-US" dirty="0">
                <a:solidFill>
                  <a:schemeClr val="accent1"/>
                </a:solidFill>
                <a:latin typeface="Courier" pitchFamily="2" charset="0"/>
              </a:rPr>
              <a:t>):</a:t>
            </a:r>
          </a:p>
          <a:p>
            <a:pPr marL="915988" indent="0">
              <a:buNone/>
            </a:pPr>
            <a:r>
              <a:rPr lang="en-US" dirty="0">
                <a:solidFill>
                  <a:schemeClr val="accent1"/>
                </a:solidFill>
                <a:latin typeface="Courier" pitchFamily="2" charset="0"/>
              </a:rPr>
              <a:t>	go to the beach</a:t>
            </a:r>
          </a:p>
          <a:p>
            <a:pPr marL="915988" indent="0">
              <a:buNone/>
            </a:pPr>
            <a:r>
              <a:rPr lang="en-US" dirty="0">
                <a:latin typeface="Courier" pitchFamily="2" charset="0"/>
              </a:rPr>
              <a:t>if (it is </a:t>
            </a:r>
            <a:r>
              <a:rPr lang="en-US" b="1" dirty="0">
                <a:effectLst>
                  <a:glow rad="101600">
                    <a:srgbClr val="00B0F0">
                      <a:alpha val="60000"/>
                    </a:srgbClr>
                  </a:glow>
                </a:effectLst>
                <a:latin typeface="Courier" pitchFamily="2" charset="0"/>
              </a:rPr>
              <a:t>snowy</a:t>
            </a:r>
            <a:r>
              <a:rPr lang="en-US" dirty="0">
                <a:latin typeface="Courier" pitchFamily="2" charset="0"/>
              </a:rPr>
              <a:t>):</a:t>
            </a:r>
          </a:p>
          <a:p>
            <a:pPr marL="915988" indent="0">
              <a:buNone/>
            </a:pPr>
            <a:r>
              <a:rPr lang="en-US" dirty="0">
                <a:solidFill>
                  <a:schemeClr val="accent1"/>
                </a:solidFill>
                <a:latin typeface="Courier" pitchFamily="2" charset="0"/>
              </a:rPr>
              <a:t>	go skiing</a:t>
            </a:r>
          </a:p>
          <a:p>
            <a:pPr marL="915988" indent="0">
              <a:buNone/>
            </a:pPr>
            <a:r>
              <a:rPr lang="en-US" dirty="0">
                <a:latin typeface="Courier" pitchFamily="2" charset="0"/>
              </a:rPr>
              <a:t>else:</a:t>
            </a:r>
          </a:p>
          <a:p>
            <a:pPr marL="915988" indent="0">
              <a:buNone/>
            </a:pPr>
            <a:r>
              <a:rPr lang="en-US" dirty="0">
                <a:solidFill>
                  <a:schemeClr val="accent1"/>
                </a:solidFill>
                <a:latin typeface="Courier" pitchFamily="2" charset="0"/>
              </a:rPr>
              <a:t>	stay home</a:t>
            </a:r>
            <a:endParaRPr lang="en-US" dirty="0">
              <a:solidFill>
                <a:schemeClr val="accent1"/>
              </a:solidFill>
            </a:endParaRPr>
          </a:p>
        </p:txBody>
      </p:sp>
      <p:sp>
        <p:nvSpPr>
          <p:cNvPr id="4" name="Rounded Rectangular Callout 3">
            <a:extLst>
              <a:ext uri="{FF2B5EF4-FFF2-40B4-BE49-F238E27FC236}">
                <a16:creationId xmlns:a16="http://schemas.microsoft.com/office/drawing/2014/main" id="{54D1E094-228E-844D-18CA-4A902332BBFE}"/>
              </a:ext>
            </a:extLst>
          </p:cNvPr>
          <p:cNvSpPr/>
          <p:nvPr/>
        </p:nvSpPr>
        <p:spPr>
          <a:xfrm>
            <a:off x="6923618" y="5503418"/>
            <a:ext cx="2173816" cy="1181100"/>
          </a:xfrm>
          <a:prstGeom prst="wedgeRoundRectCallout">
            <a:avLst>
              <a:gd name="adj1" fmla="val -15284"/>
              <a:gd name="adj2" fmla="val -133200"/>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block will </a:t>
            </a:r>
            <a:r>
              <a:rPr lang="en-US" sz="2400" b="1" dirty="0"/>
              <a:t>only</a:t>
            </a:r>
            <a:r>
              <a:rPr lang="en-US" sz="2400" dirty="0"/>
              <a:t> run if it is not snowy</a:t>
            </a:r>
          </a:p>
        </p:txBody>
      </p:sp>
      <p:sp>
        <p:nvSpPr>
          <p:cNvPr id="6" name="Right Brace 5">
            <a:extLst>
              <a:ext uri="{FF2B5EF4-FFF2-40B4-BE49-F238E27FC236}">
                <a16:creationId xmlns:a16="http://schemas.microsoft.com/office/drawing/2014/main" id="{769950C5-0152-A45C-A09E-2838819C20F9}"/>
              </a:ext>
            </a:extLst>
          </p:cNvPr>
          <p:cNvSpPr/>
          <p:nvPr/>
        </p:nvSpPr>
        <p:spPr>
          <a:xfrm>
            <a:off x="7232650" y="4338828"/>
            <a:ext cx="450850" cy="426212"/>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7" name="Rounded Rectangular Callout 6">
            <a:extLst>
              <a:ext uri="{FF2B5EF4-FFF2-40B4-BE49-F238E27FC236}">
                <a16:creationId xmlns:a16="http://schemas.microsoft.com/office/drawing/2014/main" id="{7AEC17D4-F96F-B617-38B7-E679BD6DD609}"/>
              </a:ext>
            </a:extLst>
          </p:cNvPr>
          <p:cNvSpPr/>
          <p:nvPr/>
        </p:nvSpPr>
        <p:spPr>
          <a:xfrm>
            <a:off x="9461500" y="956818"/>
            <a:ext cx="1879600" cy="1181100"/>
          </a:xfrm>
          <a:prstGeom prst="wedgeRoundRectCallout">
            <a:avLst>
              <a:gd name="adj1" fmla="val -137585"/>
              <a:gd name="adj2" fmla="val 73252"/>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line will </a:t>
            </a:r>
            <a:r>
              <a:rPr lang="en-US" sz="2400" b="1" dirty="0"/>
              <a:t>always</a:t>
            </a:r>
            <a:r>
              <a:rPr lang="en-US" sz="2400" dirty="0"/>
              <a:t> run</a:t>
            </a:r>
          </a:p>
        </p:txBody>
      </p:sp>
      <p:sp>
        <p:nvSpPr>
          <p:cNvPr id="8" name="Right Brace 7">
            <a:extLst>
              <a:ext uri="{FF2B5EF4-FFF2-40B4-BE49-F238E27FC236}">
                <a16:creationId xmlns:a16="http://schemas.microsoft.com/office/drawing/2014/main" id="{5EF1FCED-A970-22A9-7AAB-6C8BD06CBC30}"/>
              </a:ext>
            </a:extLst>
          </p:cNvPr>
          <p:cNvSpPr/>
          <p:nvPr/>
        </p:nvSpPr>
        <p:spPr>
          <a:xfrm>
            <a:off x="7442200" y="2171700"/>
            <a:ext cx="381000" cy="355600"/>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9" name="Rounded Rectangular Callout 8">
            <a:extLst>
              <a:ext uri="{FF2B5EF4-FFF2-40B4-BE49-F238E27FC236}">
                <a16:creationId xmlns:a16="http://schemas.microsoft.com/office/drawing/2014/main" id="{BCA846D7-37A7-585C-D987-9EFBE499E2A1}"/>
              </a:ext>
            </a:extLst>
          </p:cNvPr>
          <p:cNvSpPr/>
          <p:nvPr/>
        </p:nvSpPr>
        <p:spPr>
          <a:xfrm>
            <a:off x="9495368" y="2270379"/>
            <a:ext cx="1879600" cy="1181100"/>
          </a:xfrm>
          <a:prstGeom prst="wedgeRoundRectCallout">
            <a:avLst>
              <a:gd name="adj1" fmla="val -107180"/>
              <a:gd name="adj2" fmla="val -2016"/>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block will </a:t>
            </a:r>
            <a:r>
              <a:rPr lang="en-US" sz="2400" b="1" dirty="0"/>
              <a:t>only</a:t>
            </a:r>
            <a:r>
              <a:rPr lang="en-US" sz="2400" dirty="0"/>
              <a:t> run if it is sunny</a:t>
            </a:r>
          </a:p>
        </p:txBody>
      </p:sp>
      <p:sp>
        <p:nvSpPr>
          <p:cNvPr id="10" name="Right Brace 9">
            <a:extLst>
              <a:ext uri="{FF2B5EF4-FFF2-40B4-BE49-F238E27FC236}">
                <a16:creationId xmlns:a16="http://schemas.microsoft.com/office/drawing/2014/main" id="{7CA179C2-D892-5B90-FD94-80C0D458E0F1}"/>
              </a:ext>
            </a:extLst>
          </p:cNvPr>
          <p:cNvSpPr/>
          <p:nvPr/>
        </p:nvSpPr>
        <p:spPr>
          <a:xfrm>
            <a:off x="8013700" y="2631186"/>
            <a:ext cx="419100" cy="340614"/>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11" name="Rounded Rectangular Callout 10">
            <a:extLst>
              <a:ext uri="{FF2B5EF4-FFF2-40B4-BE49-F238E27FC236}">
                <a16:creationId xmlns:a16="http://schemas.microsoft.com/office/drawing/2014/main" id="{7CC95794-2569-A76E-B62E-087ABAB0F75C}"/>
              </a:ext>
            </a:extLst>
          </p:cNvPr>
          <p:cNvSpPr/>
          <p:nvPr/>
        </p:nvSpPr>
        <p:spPr>
          <a:xfrm>
            <a:off x="9461500" y="3583940"/>
            <a:ext cx="1879600" cy="1181100"/>
          </a:xfrm>
          <a:prstGeom prst="wedgeRoundRectCallout">
            <a:avLst>
              <a:gd name="adj1" fmla="val -138936"/>
              <a:gd name="adj2" fmla="val -80511"/>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line will </a:t>
            </a:r>
            <a:r>
              <a:rPr lang="en-US" sz="2400" b="1" dirty="0"/>
              <a:t>always</a:t>
            </a:r>
            <a:r>
              <a:rPr lang="en-US" sz="2400" dirty="0"/>
              <a:t> run</a:t>
            </a:r>
          </a:p>
        </p:txBody>
      </p:sp>
      <p:sp>
        <p:nvSpPr>
          <p:cNvPr id="12" name="Right Brace 11">
            <a:extLst>
              <a:ext uri="{FF2B5EF4-FFF2-40B4-BE49-F238E27FC236}">
                <a16:creationId xmlns:a16="http://schemas.microsoft.com/office/drawing/2014/main" id="{9E5514CB-7E6B-CFCC-4E95-F386FC840986}"/>
              </a:ext>
            </a:extLst>
          </p:cNvPr>
          <p:cNvSpPr/>
          <p:nvPr/>
        </p:nvSpPr>
        <p:spPr>
          <a:xfrm>
            <a:off x="7442200" y="3048508"/>
            <a:ext cx="381000" cy="355600"/>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13" name="Rounded Rectangular Callout 12">
            <a:extLst>
              <a:ext uri="{FF2B5EF4-FFF2-40B4-BE49-F238E27FC236}">
                <a16:creationId xmlns:a16="http://schemas.microsoft.com/office/drawing/2014/main" id="{D1D9C60D-0990-B75F-7420-914D2353B45E}"/>
              </a:ext>
            </a:extLst>
          </p:cNvPr>
          <p:cNvSpPr/>
          <p:nvPr/>
        </p:nvSpPr>
        <p:spPr>
          <a:xfrm>
            <a:off x="9495368" y="4897501"/>
            <a:ext cx="1879600" cy="1181100"/>
          </a:xfrm>
          <a:prstGeom prst="wedgeRoundRectCallout">
            <a:avLst>
              <a:gd name="adj1" fmla="val -150423"/>
              <a:gd name="adj2" fmla="val -153629"/>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block will </a:t>
            </a:r>
            <a:r>
              <a:rPr lang="en-US" sz="2400" b="1" dirty="0"/>
              <a:t>only</a:t>
            </a:r>
            <a:r>
              <a:rPr lang="en-US" sz="2400" dirty="0"/>
              <a:t> run if it is snowy</a:t>
            </a:r>
          </a:p>
        </p:txBody>
      </p:sp>
      <p:sp>
        <p:nvSpPr>
          <p:cNvPr id="14" name="Right Brace 13">
            <a:extLst>
              <a:ext uri="{FF2B5EF4-FFF2-40B4-BE49-F238E27FC236}">
                <a16:creationId xmlns:a16="http://schemas.microsoft.com/office/drawing/2014/main" id="{6DEAB08C-0874-CAE2-FC9D-73F7F00AC7D2}"/>
              </a:ext>
            </a:extLst>
          </p:cNvPr>
          <p:cNvSpPr/>
          <p:nvPr/>
        </p:nvSpPr>
        <p:spPr>
          <a:xfrm>
            <a:off x="7232650" y="3494278"/>
            <a:ext cx="419100" cy="340614"/>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0306028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975987"/>
            <a:ext cx="2997200" cy="2896881"/>
          </a:xfrm>
        </p:spPr>
        <p:txBody>
          <a:bodyPr>
            <a:noAutofit/>
          </a:bodyPr>
          <a:lstStyle/>
          <a:p>
            <a:r>
              <a:rPr lang="en-US" dirty="0"/>
              <a:t>To chain multiple “checks” together: </a:t>
            </a:r>
            <a:r>
              <a:rPr lang="en-US" b="1" dirty="0" err="1">
                <a:latin typeface="Courier" charset="0"/>
                <a:ea typeface="Courier" charset="0"/>
                <a:cs typeface="Courier" charset="0"/>
              </a:rPr>
              <a:t>elif</a:t>
            </a:r>
            <a:endParaRPr lang="en-US" b="1" dirty="0">
              <a:latin typeface="Courier" charset="0"/>
              <a:ea typeface="Courier" charset="0"/>
              <a:cs typeface="Courier" charset="0"/>
            </a:endParaRPr>
          </a:p>
        </p:txBody>
      </p:sp>
      <p:sp>
        <p:nvSpPr>
          <p:cNvPr id="3" name="Content Placeholder 2"/>
          <p:cNvSpPr>
            <a:spLocks noGrp="1"/>
          </p:cNvSpPr>
          <p:nvPr>
            <p:ph idx="1"/>
          </p:nvPr>
        </p:nvSpPr>
        <p:spPr/>
        <p:txBody>
          <a:bodyPr/>
          <a:lstStyle/>
          <a:p>
            <a:pPr marL="915988" indent="0">
              <a:buNone/>
            </a:pPr>
            <a:r>
              <a:rPr lang="en-US" dirty="0">
                <a:effectLst/>
                <a:latin typeface="Courier" pitchFamily="2" charset="0"/>
              </a:rPr>
              <a:t>if (it is sunny):</a:t>
            </a:r>
          </a:p>
          <a:p>
            <a:pPr marL="915988" indent="0">
              <a:buNone/>
            </a:pPr>
            <a:r>
              <a:rPr lang="en-US" dirty="0">
                <a:effectLst/>
                <a:latin typeface="Courier" pitchFamily="2" charset="0"/>
              </a:rPr>
              <a:t>	go to the beach</a:t>
            </a:r>
          </a:p>
          <a:p>
            <a:pPr marL="915988" indent="0">
              <a:buNone/>
            </a:pPr>
            <a:r>
              <a:rPr lang="en-US" b="1" dirty="0" err="1">
                <a:effectLst>
                  <a:glow rad="101600">
                    <a:srgbClr val="FFC000">
                      <a:alpha val="60000"/>
                    </a:srgbClr>
                  </a:glow>
                </a:effectLst>
                <a:latin typeface="Courier" pitchFamily="2" charset="0"/>
              </a:rPr>
              <a:t>elif</a:t>
            </a:r>
            <a:r>
              <a:rPr lang="en-US" dirty="0">
                <a:effectLst>
                  <a:glow rad="101600">
                    <a:srgbClr val="FFC000">
                      <a:alpha val="60000"/>
                    </a:srgbClr>
                  </a:glow>
                </a:effectLst>
                <a:latin typeface="Courier" pitchFamily="2" charset="0"/>
              </a:rPr>
              <a:t> </a:t>
            </a:r>
            <a:r>
              <a:rPr lang="en-US" dirty="0">
                <a:effectLst/>
                <a:latin typeface="Courier" pitchFamily="2" charset="0"/>
              </a:rPr>
              <a:t>(it is snowy):</a:t>
            </a:r>
          </a:p>
          <a:p>
            <a:pPr marL="915988" indent="0">
              <a:buNone/>
            </a:pPr>
            <a:r>
              <a:rPr lang="en-US" dirty="0">
                <a:latin typeface="Courier" pitchFamily="2" charset="0"/>
              </a:rPr>
              <a:t>	go skiing</a:t>
            </a:r>
          </a:p>
          <a:p>
            <a:pPr marL="915988" indent="0">
              <a:buNone/>
            </a:pPr>
            <a:r>
              <a:rPr lang="en-US" dirty="0">
                <a:latin typeface="Courier" pitchFamily="2" charset="0"/>
              </a:rPr>
              <a:t>else: </a:t>
            </a:r>
            <a:r>
              <a:rPr lang="en-US" dirty="0">
                <a:solidFill>
                  <a:schemeClr val="accent1"/>
                </a:solidFill>
                <a:latin typeface="Courier" pitchFamily="2" charset="0"/>
              </a:rPr>
              <a:t># it is neither sunny nor snowy</a:t>
            </a:r>
          </a:p>
          <a:p>
            <a:pPr marL="915988" indent="0">
              <a:buNone/>
            </a:pPr>
            <a:r>
              <a:rPr lang="en-US" dirty="0">
                <a:latin typeface="Courier" pitchFamily="2" charset="0"/>
              </a:rPr>
              <a:t>	stay home</a:t>
            </a:r>
            <a:endParaRPr lang="en-US" dirty="0"/>
          </a:p>
        </p:txBody>
      </p:sp>
      <p:grpSp>
        <p:nvGrpSpPr>
          <p:cNvPr id="8" name="Group 7"/>
          <p:cNvGrpSpPr/>
          <p:nvPr/>
        </p:nvGrpSpPr>
        <p:grpSpPr>
          <a:xfrm>
            <a:off x="3869268" y="1975987"/>
            <a:ext cx="436869" cy="2896881"/>
            <a:chOff x="654264" y="1890271"/>
            <a:chExt cx="436869" cy="2896881"/>
          </a:xfrm>
        </p:grpSpPr>
        <p:cxnSp>
          <p:nvCxnSpPr>
            <p:cNvPr id="6" name="Straight Arrow Connector 5"/>
            <p:cNvCxnSpPr/>
            <p:nvPr/>
          </p:nvCxnSpPr>
          <p:spPr>
            <a:xfrm>
              <a:off x="1091133" y="1890271"/>
              <a:ext cx="0" cy="2896881"/>
            </a:xfrm>
            <a:prstGeom prst="straightConnector1">
              <a:avLst/>
            </a:prstGeom>
            <a:ln w="76200">
              <a:solidFill>
                <a:srgbClr val="00347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rot="16200000">
              <a:off x="-116043" y="3096665"/>
              <a:ext cx="1909946" cy="369332"/>
            </a:xfrm>
            <a:prstGeom prst="rect">
              <a:avLst/>
            </a:prstGeom>
            <a:noFill/>
          </p:spPr>
          <p:txBody>
            <a:bodyPr wrap="none" rtlCol="0">
              <a:spAutoFit/>
            </a:bodyPr>
            <a:lstStyle/>
            <a:p>
              <a:r>
                <a:rPr lang="en-US">
                  <a:solidFill>
                    <a:srgbClr val="003470"/>
                  </a:solidFill>
                </a:rPr>
                <a:t>evaluated in order</a:t>
              </a:r>
            </a:p>
          </p:txBody>
        </p:sp>
      </p:grpSp>
    </p:spTree>
    <p:extLst>
      <p:ext uri="{BB962C8B-B14F-4D97-AF65-F5344CB8AC3E}">
        <p14:creationId xmlns:p14="http://schemas.microsoft.com/office/powerpoint/2010/main" val="7277384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ular Callout 17">
            <a:extLst>
              <a:ext uri="{FF2B5EF4-FFF2-40B4-BE49-F238E27FC236}">
                <a16:creationId xmlns:a16="http://schemas.microsoft.com/office/drawing/2014/main" id="{EAA1A8DB-F751-8A50-6604-DC71E428C81B}"/>
              </a:ext>
            </a:extLst>
          </p:cNvPr>
          <p:cNvSpPr/>
          <p:nvPr/>
        </p:nvSpPr>
        <p:spPr>
          <a:xfrm>
            <a:off x="9908118" y="4472306"/>
            <a:ext cx="1879600" cy="1181100"/>
          </a:xfrm>
          <a:prstGeom prst="wedgeRoundRectCallout">
            <a:avLst>
              <a:gd name="adj1" fmla="val -172720"/>
              <a:gd name="adj2" fmla="val -120296"/>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block will </a:t>
            </a:r>
            <a:r>
              <a:rPr lang="en-US" sz="2400" b="1" dirty="0"/>
              <a:t>only</a:t>
            </a:r>
            <a:r>
              <a:rPr lang="en-US" sz="2400" dirty="0"/>
              <a:t> run if it is snowy</a:t>
            </a:r>
          </a:p>
        </p:txBody>
      </p:sp>
      <p:sp>
        <p:nvSpPr>
          <p:cNvPr id="3" name="Content Placeholder 2"/>
          <p:cNvSpPr>
            <a:spLocks noGrp="1"/>
          </p:cNvSpPr>
          <p:nvPr>
            <p:ph idx="1"/>
          </p:nvPr>
        </p:nvSpPr>
        <p:spPr/>
        <p:txBody>
          <a:bodyPr/>
          <a:lstStyle/>
          <a:p>
            <a:pPr marL="915988" indent="0">
              <a:buNone/>
            </a:pPr>
            <a:r>
              <a:rPr lang="en-US" dirty="0">
                <a:effectLst/>
                <a:latin typeface="Courier" pitchFamily="2" charset="0"/>
              </a:rPr>
              <a:t>if (it is sunny):</a:t>
            </a:r>
          </a:p>
          <a:p>
            <a:pPr marL="915988" indent="0">
              <a:buNone/>
            </a:pPr>
            <a:r>
              <a:rPr lang="en-US" dirty="0">
                <a:effectLst/>
                <a:latin typeface="Courier" pitchFamily="2" charset="0"/>
              </a:rPr>
              <a:t>	go to the beach</a:t>
            </a:r>
          </a:p>
          <a:p>
            <a:pPr marL="915988" indent="0">
              <a:buNone/>
            </a:pPr>
            <a:r>
              <a:rPr lang="en-US" dirty="0" err="1">
                <a:effectLst/>
                <a:latin typeface="Courier" pitchFamily="2" charset="0"/>
              </a:rPr>
              <a:t>elif</a:t>
            </a:r>
            <a:r>
              <a:rPr lang="en-US" dirty="0">
                <a:effectLst/>
                <a:latin typeface="Courier" pitchFamily="2" charset="0"/>
              </a:rPr>
              <a:t> (it is snowy):</a:t>
            </a:r>
          </a:p>
          <a:p>
            <a:pPr marL="915988" indent="0">
              <a:buNone/>
            </a:pPr>
            <a:r>
              <a:rPr lang="en-US" dirty="0">
                <a:latin typeface="Courier" pitchFamily="2" charset="0"/>
              </a:rPr>
              <a:t>	go skiing</a:t>
            </a:r>
          </a:p>
          <a:p>
            <a:pPr marL="915988" indent="0">
              <a:buNone/>
            </a:pPr>
            <a:r>
              <a:rPr lang="en-US" dirty="0">
                <a:latin typeface="Courier" pitchFamily="2" charset="0"/>
              </a:rPr>
              <a:t>else: </a:t>
            </a:r>
            <a:r>
              <a:rPr lang="en-US" dirty="0">
                <a:solidFill>
                  <a:schemeClr val="accent1"/>
                </a:solidFill>
                <a:latin typeface="Courier" pitchFamily="2" charset="0"/>
              </a:rPr>
              <a:t># it is neither sunny nor snowy</a:t>
            </a:r>
          </a:p>
          <a:p>
            <a:pPr marL="915988" indent="0">
              <a:buNone/>
            </a:pPr>
            <a:r>
              <a:rPr lang="en-US" dirty="0">
                <a:latin typeface="Courier" pitchFamily="2" charset="0"/>
              </a:rPr>
              <a:t>	stay home</a:t>
            </a:r>
            <a:endParaRPr lang="en-US" dirty="0"/>
          </a:p>
        </p:txBody>
      </p:sp>
      <p:grpSp>
        <p:nvGrpSpPr>
          <p:cNvPr id="8" name="Group 7"/>
          <p:cNvGrpSpPr/>
          <p:nvPr/>
        </p:nvGrpSpPr>
        <p:grpSpPr>
          <a:xfrm>
            <a:off x="3869268" y="1854708"/>
            <a:ext cx="436869" cy="2896881"/>
            <a:chOff x="654264" y="1890271"/>
            <a:chExt cx="436869" cy="2896881"/>
          </a:xfrm>
        </p:grpSpPr>
        <p:cxnSp>
          <p:nvCxnSpPr>
            <p:cNvPr id="6" name="Straight Arrow Connector 5"/>
            <p:cNvCxnSpPr/>
            <p:nvPr/>
          </p:nvCxnSpPr>
          <p:spPr>
            <a:xfrm>
              <a:off x="1091133" y="1890271"/>
              <a:ext cx="0" cy="2896881"/>
            </a:xfrm>
            <a:prstGeom prst="straightConnector1">
              <a:avLst/>
            </a:prstGeom>
            <a:ln w="76200">
              <a:solidFill>
                <a:srgbClr val="00347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rot="16200000">
              <a:off x="-116043" y="3096665"/>
              <a:ext cx="1909946" cy="369332"/>
            </a:xfrm>
            <a:prstGeom prst="rect">
              <a:avLst/>
            </a:prstGeom>
            <a:noFill/>
          </p:spPr>
          <p:txBody>
            <a:bodyPr wrap="none" rtlCol="0">
              <a:spAutoFit/>
            </a:bodyPr>
            <a:lstStyle/>
            <a:p>
              <a:r>
                <a:rPr lang="en-US">
                  <a:solidFill>
                    <a:srgbClr val="003470"/>
                  </a:solidFill>
                </a:rPr>
                <a:t>evaluated in order</a:t>
              </a:r>
            </a:p>
          </p:txBody>
        </p:sp>
      </p:grpSp>
      <p:sp>
        <p:nvSpPr>
          <p:cNvPr id="9" name="Title 1">
            <a:extLst>
              <a:ext uri="{FF2B5EF4-FFF2-40B4-BE49-F238E27FC236}">
                <a16:creationId xmlns:a16="http://schemas.microsoft.com/office/drawing/2014/main" id="{9F3ED254-5E85-A4E1-45F7-DE8D8C044B86}"/>
              </a:ext>
            </a:extLst>
          </p:cNvPr>
          <p:cNvSpPr txBox="1">
            <a:spLocks/>
          </p:cNvSpPr>
          <p:nvPr/>
        </p:nvSpPr>
        <p:spPr>
          <a:xfrm>
            <a:off x="228600" y="1975987"/>
            <a:ext cx="2997200" cy="289688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r>
              <a:rPr lang="en-US"/>
              <a:t>To chain multiple “checks” together: </a:t>
            </a:r>
            <a:r>
              <a:rPr lang="en-US" b="1">
                <a:latin typeface="Courier" charset="0"/>
                <a:ea typeface="Courier" charset="0"/>
                <a:cs typeface="Courier" charset="0"/>
              </a:rPr>
              <a:t>elif</a:t>
            </a:r>
            <a:endParaRPr lang="en-US" b="1" dirty="0">
              <a:latin typeface="Courier" charset="0"/>
              <a:ea typeface="Courier" charset="0"/>
              <a:cs typeface="Courier" charset="0"/>
            </a:endParaRPr>
          </a:p>
        </p:txBody>
      </p:sp>
      <p:sp>
        <p:nvSpPr>
          <p:cNvPr id="10" name="Rounded Rectangular Callout 9">
            <a:extLst>
              <a:ext uri="{FF2B5EF4-FFF2-40B4-BE49-F238E27FC236}">
                <a16:creationId xmlns:a16="http://schemas.microsoft.com/office/drawing/2014/main" id="{E68256FD-5373-4ACC-6B24-A32B9E1D1768}"/>
              </a:ext>
            </a:extLst>
          </p:cNvPr>
          <p:cNvSpPr/>
          <p:nvPr/>
        </p:nvSpPr>
        <p:spPr>
          <a:xfrm>
            <a:off x="6923618" y="5503418"/>
            <a:ext cx="3134782" cy="1181100"/>
          </a:xfrm>
          <a:prstGeom prst="wedgeRoundRectCallout">
            <a:avLst>
              <a:gd name="adj1" fmla="val -25817"/>
              <a:gd name="adj2" fmla="val -131049"/>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block will </a:t>
            </a:r>
            <a:r>
              <a:rPr lang="en-US" sz="2400" b="1" dirty="0"/>
              <a:t>only</a:t>
            </a:r>
            <a:r>
              <a:rPr lang="en-US" sz="2400" dirty="0"/>
              <a:t> run if it is neither sunny nor snowy</a:t>
            </a:r>
          </a:p>
        </p:txBody>
      </p:sp>
      <p:sp>
        <p:nvSpPr>
          <p:cNvPr id="11" name="Right Brace 10">
            <a:extLst>
              <a:ext uri="{FF2B5EF4-FFF2-40B4-BE49-F238E27FC236}">
                <a16:creationId xmlns:a16="http://schemas.microsoft.com/office/drawing/2014/main" id="{B1B202E4-DE44-824C-7772-8B03ADB187F6}"/>
              </a:ext>
            </a:extLst>
          </p:cNvPr>
          <p:cNvSpPr/>
          <p:nvPr/>
        </p:nvSpPr>
        <p:spPr>
          <a:xfrm>
            <a:off x="7232650" y="4338828"/>
            <a:ext cx="450850" cy="426212"/>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12" name="Rounded Rectangular Callout 11">
            <a:extLst>
              <a:ext uri="{FF2B5EF4-FFF2-40B4-BE49-F238E27FC236}">
                <a16:creationId xmlns:a16="http://schemas.microsoft.com/office/drawing/2014/main" id="{250275C7-ABD1-630B-8F9F-517F2C10EFAA}"/>
              </a:ext>
            </a:extLst>
          </p:cNvPr>
          <p:cNvSpPr/>
          <p:nvPr/>
        </p:nvSpPr>
        <p:spPr>
          <a:xfrm>
            <a:off x="9097434" y="319913"/>
            <a:ext cx="1879600" cy="1181100"/>
          </a:xfrm>
          <a:prstGeom prst="wedgeRoundRectCallout">
            <a:avLst>
              <a:gd name="adj1" fmla="val -121369"/>
              <a:gd name="adj2" fmla="val 121639"/>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line will </a:t>
            </a:r>
            <a:r>
              <a:rPr lang="en-US" sz="2400" b="1" dirty="0"/>
              <a:t>always</a:t>
            </a:r>
            <a:r>
              <a:rPr lang="en-US" sz="2400" dirty="0"/>
              <a:t> run</a:t>
            </a:r>
          </a:p>
        </p:txBody>
      </p:sp>
      <p:sp>
        <p:nvSpPr>
          <p:cNvPr id="13" name="Right Brace 12">
            <a:extLst>
              <a:ext uri="{FF2B5EF4-FFF2-40B4-BE49-F238E27FC236}">
                <a16:creationId xmlns:a16="http://schemas.microsoft.com/office/drawing/2014/main" id="{78937858-679C-FAD6-5F8B-9BBB8C6324EC}"/>
              </a:ext>
            </a:extLst>
          </p:cNvPr>
          <p:cNvSpPr/>
          <p:nvPr/>
        </p:nvSpPr>
        <p:spPr>
          <a:xfrm>
            <a:off x="7442200" y="2171700"/>
            <a:ext cx="381000" cy="355600"/>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14" name="Rounded Rectangular Callout 13">
            <a:extLst>
              <a:ext uri="{FF2B5EF4-FFF2-40B4-BE49-F238E27FC236}">
                <a16:creationId xmlns:a16="http://schemas.microsoft.com/office/drawing/2014/main" id="{4A7BC887-8327-BD69-76F4-7857CDE64A37}"/>
              </a:ext>
            </a:extLst>
          </p:cNvPr>
          <p:cNvSpPr/>
          <p:nvPr/>
        </p:nvSpPr>
        <p:spPr>
          <a:xfrm>
            <a:off x="9618984" y="1533462"/>
            <a:ext cx="1879600" cy="1181100"/>
          </a:xfrm>
          <a:prstGeom prst="wedgeRoundRectCallout">
            <a:avLst>
              <a:gd name="adj1" fmla="val -115964"/>
              <a:gd name="adj2" fmla="val 56048"/>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block will </a:t>
            </a:r>
            <a:r>
              <a:rPr lang="en-US" sz="2400" b="1" dirty="0"/>
              <a:t>only</a:t>
            </a:r>
            <a:r>
              <a:rPr lang="en-US" sz="2400" dirty="0"/>
              <a:t> run if it is sunny</a:t>
            </a:r>
          </a:p>
        </p:txBody>
      </p:sp>
      <p:sp>
        <p:nvSpPr>
          <p:cNvPr id="15" name="Right Brace 14">
            <a:extLst>
              <a:ext uri="{FF2B5EF4-FFF2-40B4-BE49-F238E27FC236}">
                <a16:creationId xmlns:a16="http://schemas.microsoft.com/office/drawing/2014/main" id="{5C8CDC4E-44D7-852B-BD18-99A11A7EF06C}"/>
              </a:ext>
            </a:extLst>
          </p:cNvPr>
          <p:cNvSpPr/>
          <p:nvPr/>
        </p:nvSpPr>
        <p:spPr>
          <a:xfrm>
            <a:off x="8013700" y="2631186"/>
            <a:ext cx="419100" cy="340614"/>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16" name="Rounded Rectangular Callout 15">
            <a:extLst>
              <a:ext uri="{FF2B5EF4-FFF2-40B4-BE49-F238E27FC236}">
                <a16:creationId xmlns:a16="http://schemas.microsoft.com/office/drawing/2014/main" id="{406EAB7D-D451-AA2C-46CB-58D947950F61}"/>
              </a:ext>
            </a:extLst>
          </p:cNvPr>
          <p:cNvSpPr/>
          <p:nvPr/>
        </p:nvSpPr>
        <p:spPr>
          <a:xfrm>
            <a:off x="9919120" y="2747011"/>
            <a:ext cx="1879600" cy="1181100"/>
          </a:xfrm>
          <a:prstGeom prst="wedgeRoundRectCallout">
            <a:avLst>
              <a:gd name="adj1" fmla="val -152449"/>
              <a:gd name="adj2" fmla="val -8468"/>
              <a:gd name="adj3" fmla="val 16667"/>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sz="2400" dirty="0"/>
              <a:t>this line will </a:t>
            </a:r>
            <a:r>
              <a:rPr lang="en-US" sz="2400" b="1" dirty="0"/>
              <a:t>only</a:t>
            </a:r>
            <a:r>
              <a:rPr lang="en-US" sz="2400" dirty="0"/>
              <a:t> run if it is not sunny</a:t>
            </a:r>
          </a:p>
        </p:txBody>
      </p:sp>
      <p:sp>
        <p:nvSpPr>
          <p:cNvPr id="17" name="Right Brace 16">
            <a:extLst>
              <a:ext uri="{FF2B5EF4-FFF2-40B4-BE49-F238E27FC236}">
                <a16:creationId xmlns:a16="http://schemas.microsoft.com/office/drawing/2014/main" id="{7133D596-B289-12A0-A4A9-820F803FB9FA}"/>
              </a:ext>
            </a:extLst>
          </p:cNvPr>
          <p:cNvSpPr/>
          <p:nvPr/>
        </p:nvSpPr>
        <p:spPr>
          <a:xfrm>
            <a:off x="7695364" y="3067967"/>
            <a:ext cx="381000" cy="355600"/>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
        <p:nvSpPr>
          <p:cNvPr id="19" name="Right Brace 18">
            <a:extLst>
              <a:ext uri="{FF2B5EF4-FFF2-40B4-BE49-F238E27FC236}">
                <a16:creationId xmlns:a16="http://schemas.microsoft.com/office/drawing/2014/main" id="{8712FE02-AFFF-B21B-DC9C-9ECA706459C3}"/>
              </a:ext>
            </a:extLst>
          </p:cNvPr>
          <p:cNvSpPr/>
          <p:nvPr/>
        </p:nvSpPr>
        <p:spPr>
          <a:xfrm>
            <a:off x="7232650" y="3494278"/>
            <a:ext cx="419100" cy="340614"/>
          </a:xfrm>
          <a:prstGeom prst="rightBrace">
            <a:avLst/>
          </a:prstGeom>
          <a:ln w="76200"/>
        </p:spPr>
        <p:style>
          <a:lnRef idx="1">
            <a:schemeClr val="accent3"/>
          </a:lnRef>
          <a:fillRef idx="0">
            <a:schemeClr val="accent3"/>
          </a:fillRef>
          <a:effectRef idx="0">
            <a:schemeClr val="accent3"/>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86990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74319-103B-0046-8E32-67D7B421E40D}"/>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A926A496-85A8-4E43-8EBA-3628348F6814}"/>
              </a:ext>
            </a:extLst>
          </p:cNvPr>
          <p:cNvSpPr>
            <a:spLocks noGrp="1"/>
          </p:cNvSpPr>
          <p:nvPr>
            <p:ph idx="1"/>
          </p:nvPr>
        </p:nvSpPr>
        <p:spPr/>
        <p:txBody>
          <a:bodyPr anchor="t">
            <a:normAutofit/>
          </a:bodyPr>
          <a:lstStyle/>
          <a:p>
            <a:pPr marL="0" indent="0" algn="ctr">
              <a:buNone/>
            </a:pPr>
            <a:r>
              <a:rPr lang="en-US" sz="2800" dirty="0"/>
              <a:t>How is information represented </a:t>
            </a:r>
          </a:p>
          <a:p>
            <a:pPr marL="0" indent="0" algn="ctr">
              <a:buNone/>
            </a:pPr>
            <a:r>
              <a:rPr lang="en-US" sz="2800" dirty="0"/>
              <a:t>using </a:t>
            </a:r>
            <a:r>
              <a:rPr lang="en-US" sz="2800" b="1" dirty="0"/>
              <a:t>electricity</a:t>
            </a:r>
            <a:r>
              <a:rPr lang="en-US" sz="2800" dirty="0"/>
              <a:t>?</a:t>
            </a:r>
          </a:p>
        </p:txBody>
      </p:sp>
    </p:spTree>
    <p:extLst>
      <p:ext uri="{BB962C8B-B14F-4D97-AF65-F5344CB8AC3E}">
        <p14:creationId xmlns:p14="http://schemas.microsoft.com/office/powerpoint/2010/main" val="18139715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134" y="1973294"/>
            <a:ext cx="2756966" cy="2662205"/>
          </a:xfrm>
        </p:spPr>
        <p:txBody>
          <a:bodyPr>
            <a:noAutofit/>
          </a:bodyPr>
          <a:lstStyle/>
          <a:p>
            <a:r>
              <a:rPr lang="en-US" dirty="0"/>
              <a:t>Remember: order matters!</a:t>
            </a:r>
            <a:endParaRPr lang="en-US" b="1" dirty="0">
              <a:latin typeface="Courier" charset="0"/>
              <a:ea typeface="Courier" charset="0"/>
              <a:cs typeface="Courier" charset="0"/>
            </a:endParaRPr>
          </a:p>
        </p:txBody>
      </p:sp>
      <p:sp>
        <p:nvSpPr>
          <p:cNvPr id="3" name="Content Placeholder 2"/>
          <p:cNvSpPr>
            <a:spLocks noGrp="1"/>
          </p:cNvSpPr>
          <p:nvPr>
            <p:ph idx="1"/>
          </p:nvPr>
        </p:nvSpPr>
        <p:spPr/>
        <p:txBody>
          <a:bodyPr/>
          <a:lstStyle/>
          <a:p>
            <a:pPr marL="915988" indent="0">
              <a:buNone/>
            </a:pPr>
            <a:r>
              <a:rPr lang="en-US" dirty="0">
                <a:effectLst/>
                <a:latin typeface="Courier" pitchFamily="2" charset="0"/>
              </a:rPr>
              <a:t>if (it is sunny): </a:t>
            </a:r>
            <a:r>
              <a:rPr lang="en-US" dirty="0">
                <a:solidFill>
                  <a:schemeClr val="accent1"/>
                </a:solidFill>
                <a:latin typeface="Courier" pitchFamily="2" charset="0"/>
              </a:rPr>
              <a:t># regardless of snow</a:t>
            </a:r>
            <a:endParaRPr lang="en-US" dirty="0">
              <a:effectLst/>
              <a:latin typeface="Courier" pitchFamily="2" charset="0"/>
            </a:endParaRPr>
          </a:p>
          <a:p>
            <a:pPr marL="915988" indent="0">
              <a:buNone/>
            </a:pPr>
            <a:r>
              <a:rPr lang="en-US" dirty="0">
                <a:effectLst/>
                <a:latin typeface="Courier" pitchFamily="2" charset="0"/>
              </a:rPr>
              <a:t>	go to the beach</a:t>
            </a:r>
          </a:p>
          <a:p>
            <a:pPr marL="915988" indent="0">
              <a:buNone/>
            </a:pPr>
            <a:r>
              <a:rPr lang="en-US" dirty="0" err="1">
                <a:effectLst/>
                <a:latin typeface="Courier" pitchFamily="2" charset="0"/>
              </a:rPr>
              <a:t>elif</a:t>
            </a:r>
            <a:r>
              <a:rPr lang="en-US" dirty="0">
                <a:effectLst/>
                <a:latin typeface="Courier" pitchFamily="2" charset="0"/>
              </a:rPr>
              <a:t> (it is snowy): </a:t>
            </a:r>
            <a:r>
              <a:rPr lang="en-US" dirty="0">
                <a:solidFill>
                  <a:schemeClr val="accent1"/>
                </a:solidFill>
                <a:latin typeface="Courier" pitchFamily="2" charset="0"/>
              </a:rPr>
              <a:t># but not sunny</a:t>
            </a:r>
            <a:endParaRPr lang="en-US" dirty="0">
              <a:effectLst/>
              <a:latin typeface="Courier" pitchFamily="2" charset="0"/>
            </a:endParaRPr>
          </a:p>
          <a:p>
            <a:pPr marL="915988" indent="0">
              <a:buNone/>
            </a:pPr>
            <a:r>
              <a:rPr lang="en-US" dirty="0">
                <a:latin typeface="Courier" pitchFamily="2" charset="0"/>
              </a:rPr>
              <a:t>	go skiing</a:t>
            </a:r>
          </a:p>
          <a:p>
            <a:pPr marL="915988" indent="0">
              <a:buNone/>
            </a:pPr>
            <a:r>
              <a:rPr lang="en-US" dirty="0">
                <a:latin typeface="Courier" pitchFamily="2" charset="0"/>
              </a:rPr>
              <a:t>else: </a:t>
            </a:r>
            <a:r>
              <a:rPr lang="en-US" dirty="0">
                <a:solidFill>
                  <a:schemeClr val="accent1"/>
                </a:solidFill>
                <a:latin typeface="Courier" pitchFamily="2" charset="0"/>
              </a:rPr>
              <a:t># it is neither sunny nor snowy</a:t>
            </a:r>
          </a:p>
          <a:p>
            <a:pPr marL="915988" indent="0">
              <a:buNone/>
            </a:pPr>
            <a:r>
              <a:rPr lang="en-US" dirty="0">
                <a:latin typeface="Courier" pitchFamily="2" charset="0"/>
              </a:rPr>
              <a:t>	stay home</a:t>
            </a:r>
            <a:endParaRPr lang="en-US" dirty="0"/>
          </a:p>
        </p:txBody>
      </p:sp>
      <p:grpSp>
        <p:nvGrpSpPr>
          <p:cNvPr id="8" name="Group 7"/>
          <p:cNvGrpSpPr/>
          <p:nvPr/>
        </p:nvGrpSpPr>
        <p:grpSpPr>
          <a:xfrm>
            <a:off x="4032465" y="1854708"/>
            <a:ext cx="436869" cy="2896881"/>
            <a:chOff x="654264" y="1890271"/>
            <a:chExt cx="436869" cy="2896881"/>
          </a:xfrm>
        </p:grpSpPr>
        <p:cxnSp>
          <p:nvCxnSpPr>
            <p:cNvPr id="6" name="Straight Arrow Connector 5"/>
            <p:cNvCxnSpPr/>
            <p:nvPr/>
          </p:nvCxnSpPr>
          <p:spPr>
            <a:xfrm>
              <a:off x="1091133" y="1890271"/>
              <a:ext cx="0" cy="2896881"/>
            </a:xfrm>
            <a:prstGeom prst="straightConnector1">
              <a:avLst/>
            </a:prstGeom>
            <a:ln w="76200">
              <a:solidFill>
                <a:srgbClr val="00347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rot="16200000">
              <a:off x="-116043" y="3096665"/>
              <a:ext cx="1909946" cy="369332"/>
            </a:xfrm>
            <a:prstGeom prst="rect">
              <a:avLst/>
            </a:prstGeom>
            <a:noFill/>
          </p:spPr>
          <p:txBody>
            <a:bodyPr wrap="none" rtlCol="0">
              <a:spAutoFit/>
            </a:bodyPr>
            <a:lstStyle/>
            <a:p>
              <a:r>
                <a:rPr lang="en-US" dirty="0">
                  <a:solidFill>
                    <a:srgbClr val="003470"/>
                  </a:solidFill>
                </a:rPr>
                <a:t>evaluated in order</a:t>
              </a:r>
            </a:p>
          </p:txBody>
        </p:sp>
      </p:grpSp>
    </p:spTree>
    <p:extLst>
      <p:ext uri="{BB962C8B-B14F-4D97-AF65-F5344CB8AC3E}">
        <p14:creationId xmlns:p14="http://schemas.microsoft.com/office/powerpoint/2010/main" val="20121514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915988" indent="0">
              <a:buNone/>
            </a:pPr>
            <a:r>
              <a:rPr lang="en-US" dirty="0">
                <a:effectLst/>
                <a:latin typeface="Courier" pitchFamily="2" charset="0"/>
              </a:rPr>
              <a:t>if (it is snowy): </a:t>
            </a:r>
            <a:r>
              <a:rPr lang="en-US" dirty="0">
                <a:solidFill>
                  <a:schemeClr val="accent1"/>
                </a:solidFill>
                <a:latin typeface="Courier" pitchFamily="2" charset="0"/>
              </a:rPr>
              <a:t># regardless of sun</a:t>
            </a:r>
            <a:endParaRPr lang="en-US" dirty="0">
              <a:effectLst/>
              <a:latin typeface="Courier" pitchFamily="2" charset="0"/>
            </a:endParaRPr>
          </a:p>
          <a:p>
            <a:pPr marL="915988" indent="0">
              <a:buNone/>
            </a:pPr>
            <a:r>
              <a:rPr lang="en-US" dirty="0">
                <a:effectLst/>
                <a:latin typeface="Courier" pitchFamily="2" charset="0"/>
              </a:rPr>
              <a:t>	go skiing</a:t>
            </a:r>
          </a:p>
          <a:p>
            <a:pPr marL="915988" indent="0">
              <a:buNone/>
            </a:pPr>
            <a:r>
              <a:rPr lang="en-US" dirty="0" err="1">
                <a:effectLst/>
                <a:latin typeface="Courier" pitchFamily="2" charset="0"/>
              </a:rPr>
              <a:t>elif</a:t>
            </a:r>
            <a:r>
              <a:rPr lang="en-US" dirty="0">
                <a:effectLst/>
                <a:latin typeface="Courier" pitchFamily="2" charset="0"/>
              </a:rPr>
              <a:t> (it is sunny): </a:t>
            </a:r>
            <a:r>
              <a:rPr lang="en-US" dirty="0">
                <a:solidFill>
                  <a:schemeClr val="accent1"/>
                </a:solidFill>
                <a:latin typeface="Courier" pitchFamily="2" charset="0"/>
              </a:rPr>
              <a:t># but not snowy</a:t>
            </a:r>
            <a:endParaRPr lang="en-US" dirty="0">
              <a:effectLst/>
              <a:latin typeface="Courier" pitchFamily="2" charset="0"/>
            </a:endParaRPr>
          </a:p>
          <a:p>
            <a:pPr marL="915988" indent="0">
              <a:buNone/>
            </a:pPr>
            <a:r>
              <a:rPr lang="en-US" dirty="0">
                <a:latin typeface="Courier" pitchFamily="2" charset="0"/>
              </a:rPr>
              <a:t>	go to the beach</a:t>
            </a:r>
          </a:p>
          <a:p>
            <a:pPr marL="915988" indent="0">
              <a:buNone/>
            </a:pPr>
            <a:r>
              <a:rPr lang="en-US" dirty="0">
                <a:latin typeface="Courier" pitchFamily="2" charset="0"/>
              </a:rPr>
              <a:t>else: </a:t>
            </a:r>
            <a:r>
              <a:rPr lang="en-US" dirty="0">
                <a:solidFill>
                  <a:schemeClr val="accent1"/>
                </a:solidFill>
                <a:latin typeface="Courier" pitchFamily="2" charset="0"/>
              </a:rPr>
              <a:t># it is neither sunny nor snowy</a:t>
            </a:r>
          </a:p>
          <a:p>
            <a:pPr marL="915988" indent="0">
              <a:buNone/>
            </a:pPr>
            <a:r>
              <a:rPr lang="en-US" dirty="0">
                <a:latin typeface="Courier" pitchFamily="2" charset="0"/>
              </a:rPr>
              <a:t>	stay home</a:t>
            </a:r>
            <a:endParaRPr lang="en-US" dirty="0"/>
          </a:p>
        </p:txBody>
      </p:sp>
      <p:grpSp>
        <p:nvGrpSpPr>
          <p:cNvPr id="8" name="Group 7"/>
          <p:cNvGrpSpPr/>
          <p:nvPr/>
        </p:nvGrpSpPr>
        <p:grpSpPr>
          <a:xfrm>
            <a:off x="3869268" y="1973294"/>
            <a:ext cx="436869" cy="2896881"/>
            <a:chOff x="654264" y="1890271"/>
            <a:chExt cx="436869" cy="2896881"/>
          </a:xfrm>
        </p:grpSpPr>
        <p:cxnSp>
          <p:nvCxnSpPr>
            <p:cNvPr id="6" name="Straight Arrow Connector 5"/>
            <p:cNvCxnSpPr/>
            <p:nvPr/>
          </p:nvCxnSpPr>
          <p:spPr>
            <a:xfrm>
              <a:off x="1091133" y="1890271"/>
              <a:ext cx="0" cy="2896881"/>
            </a:xfrm>
            <a:prstGeom prst="straightConnector1">
              <a:avLst/>
            </a:prstGeom>
            <a:ln w="76200">
              <a:solidFill>
                <a:srgbClr val="00347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rot="16200000">
              <a:off x="-116043" y="3096665"/>
              <a:ext cx="1909946" cy="369332"/>
            </a:xfrm>
            <a:prstGeom prst="rect">
              <a:avLst/>
            </a:prstGeom>
            <a:noFill/>
          </p:spPr>
          <p:txBody>
            <a:bodyPr wrap="none" rtlCol="0">
              <a:spAutoFit/>
            </a:bodyPr>
            <a:lstStyle/>
            <a:p>
              <a:r>
                <a:rPr lang="en-US">
                  <a:solidFill>
                    <a:srgbClr val="003470"/>
                  </a:solidFill>
                </a:rPr>
                <a:t>evaluated in order</a:t>
              </a:r>
            </a:p>
          </p:txBody>
        </p:sp>
      </p:grpSp>
      <p:sp>
        <p:nvSpPr>
          <p:cNvPr id="9" name="Title 1">
            <a:extLst>
              <a:ext uri="{FF2B5EF4-FFF2-40B4-BE49-F238E27FC236}">
                <a16:creationId xmlns:a16="http://schemas.microsoft.com/office/drawing/2014/main" id="{A2A385F0-A9C3-6563-79F1-5C2003B848C7}"/>
              </a:ext>
            </a:extLst>
          </p:cNvPr>
          <p:cNvSpPr txBox="1">
            <a:spLocks/>
          </p:cNvSpPr>
          <p:nvPr/>
        </p:nvSpPr>
        <p:spPr>
          <a:xfrm>
            <a:off x="202134" y="1973294"/>
            <a:ext cx="2756966" cy="266220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r>
              <a:rPr lang="en-US"/>
              <a:t>Remember: order matters!</a:t>
            </a:r>
            <a:endParaRPr lang="en-US" b="1" dirty="0">
              <a:latin typeface="Courier" charset="0"/>
              <a:ea typeface="Courier" charset="0"/>
              <a:cs typeface="Courier" charset="0"/>
            </a:endParaRPr>
          </a:p>
        </p:txBody>
      </p:sp>
    </p:spTree>
    <p:extLst>
      <p:ext uri="{BB962C8B-B14F-4D97-AF65-F5344CB8AC3E}">
        <p14:creationId xmlns:p14="http://schemas.microsoft.com/office/powerpoint/2010/main" val="21080891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733CB-972F-0C49-9B81-39D9D9503290}"/>
              </a:ext>
            </a:extLst>
          </p:cNvPr>
          <p:cNvSpPr>
            <a:spLocks noGrp="1"/>
          </p:cNvSpPr>
          <p:nvPr>
            <p:ph type="title"/>
          </p:nvPr>
        </p:nvSpPr>
        <p:spPr/>
        <p:txBody>
          <a:bodyPr/>
          <a:lstStyle/>
          <a:p>
            <a:r>
              <a:rPr lang="en-US" dirty="0"/>
              <a:t>Nested conditions</a:t>
            </a:r>
          </a:p>
        </p:txBody>
      </p:sp>
      <p:sp>
        <p:nvSpPr>
          <p:cNvPr id="3" name="Content Placeholder 2">
            <a:extLst>
              <a:ext uri="{FF2B5EF4-FFF2-40B4-BE49-F238E27FC236}">
                <a16:creationId xmlns:a16="http://schemas.microsoft.com/office/drawing/2014/main" id="{1ECEE828-33DF-924C-912A-BAF1A2388AAA}"/>
              </a:ext>
            </a:extLst>
          </p:cNvPr>
          <p:cNvSpPr>
            <a:spLocks noGrp="1"/>
          </p:cNvSpPr>
          <p:nvPr>
            <p:ph idx="1"/>
          </p:nvPr>
        </p:nvSpPr>
        <p:spPr/>
        <p:txBody>
          <a:bodyPr/>
          <a:lstStyle/>
          <a:p>
            <a:pPr marL="0" indent="0">
              <a:buNone/>
            </a:pPr>
            <a:endParaRPr lang="en-US" dirty="0">
              <a:latin typeface="Courier" pitchFamily="2" charset="0"/>
            </a:endParaRPr>
          </a:p>
          <a:p>
            <a:pPr marL="915988" indent="0">
              <a:buNone/>
            </a:pPr>
            <a:r>
              <a:rPr lang="en-US" dirty="0">
                <a:latin typeface="Courier" pitchFamily="2" charset="0"/>
              </a:rPr>
              <a:t>if (class is cancelled):</a:t>
            </a:r>
          </a:p>
          <a:p>
            <a:pPr marL="915988" indent="0">
              <a:buNone/>
            </a:pPr>
            <a:r>
              <a:rPr lang="en-US" dirty="0">
                <a:latin typeface="Courier" pitchFamily="2" charset="0"/>
              </a:rPr>
              <a:t>	if (you have homework):</a:t>
            </a:r>
          </a:p>
          <a:p>
            <a:pPr marL="915988" indent="0">
              <a:buNone/>
            </a:pPr>
            <a:r>
              <a:rPr lang="en-US" dirty="0">
                <a:latin typeface="Courier" pitchFamily="2" charset="0"/>
              </a:rPr>
              <a:t>		work on homework</a:t>
            </a:r>
          </a:p>
          <a:p>
            <a:pPr marL="915988" indent="0">
              <a:buNone/>
            </a:pPr>
            <a:r>
              <a:rPr lang="en-US" dirty="0">
                <a:latin typeface="Courier" pitchFamily="2" charset="0"/>
              </a:rPr>
              <a:t>	else: </a:t>
            </a:r>
            <a:r>
              <a:rPr lang="en-US" dirty="0">
                <a:solidFill>
                  <a:schemeClr val="accent1"/>
                </a:solidFill>
                <a:latin typeface="Courier" pitchFamily="2" charset="0"/>
              </a:rPr>
              <a:t># class cancelled, no HW </a:t>
            </a:r>
            <a:r>
              <a:rPr lang="en-US" dirty="0">
                <a:latin typeface="Courier" pitchFamily="2" charset="0"/>
              </a:rPr>
              <a:t>		binge-watch Netflix</a:t>
            </a:r>
          </a:p>
        </p:txBody>
      </p:sp>
    </p:spTree>
    <p:extLst>
      <p:ext uri="{BB962C8B-B14F-4D97-AF65-F5344CB8AC3E}">
        <p14:creationId xmlns:p14="http://schemas.microsoft.com/office/powerpoint/2010/main" val="4781410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733CB-972F-0C49-9B81-39D9D9503290}"/>
              </a:ext>
            </a:extLst>
          </p:cNvPr>
          <p:cNvSpPr>
            <a:spLocks noGrp="1"/>
          </p:cNvSpPr>
          <p:nvPr>
            <p:ph type="title"/>
          </p:nvPr>
        </p:nvSpPr>
        <p:spPr/>
        <p:txBody>
          <a:bodyPr/>
          <a:lstStyle/>
          <a:p>
            <a:r>
              <a:rPr lang="en-US" dirty="0"/>
              <a:t>Simultaneous conditions</a:t>
            </a:r>
          </a:p>
        </p:txBody>
      </p:sp>
      <p:sp>
        <p:nvSpPr>
          <p:cNvPr id="3" name="Content Placeholder 2">
            <a:extLst>
              <a:ext uri="{FF2B5EF4-FFF2-40B4-BE49-F238E27FC236}">
                <a16:creationId xmlns:a16="http://schemas.microsoft.com/office/drawing/2014/main" id="{1ECEE828-33DF-924C-912A-BAF1A2388AAA}"/>
              </a:ext>
            </a:extLst>
          </p:cNvPr>
          <p:cNvSpPr>
            <a:spLocks noGrp="1"/>
          </p:cNvSpPr>
          <p:nvPr>
            <p:ph idx="1"/>
          </p:nvPr>
        </p:nvSpPr>
        <p:spPr/>
        <p:txBody>
          <a:bodyPr/>
          <a:lstStyle/>
          <a:p>
            <a:pPr marL="0" indent="0">
              <a:buNone/>
            </a:pPr>
            <a:endParaRPr lang="en-US" dirty="0">
              <a:latin typeface="Courier" pitchFamily="2" charset="0"/>
            </a:endParaRPr>
          </a:p>
          <a:p>
            <a:pPr marL="915988" indent="0">
              <a:buNone/>
            </a:pPr>
            <a:r>
              <a:rPr lang="en-US" dirty="0">
                <a:latin typeface="Courier" pitchFamily="2" charset="0"/>
              </a:rPr>
              <a:t>if (it’s Friday </a:t>
            </a:r>
            <a:r>
              <a:rPr lang="en-US" b="1" dirty="0">
                <a:effectLst>
                  <a:glow rad="101600">
                    <a:srgbClr val="FFC000">
                      <a:alpha val="60000"/>
                    </a:srgbClr>
                  </a:glow>
                </a:effectLst>
                <a:latin typeface="Courier" pitchFamily="2" charset="0"/>
              </a:rPr>
              <a:t>and</a:t>
            </a:r>
            <a:r>
              <a:rPr lang="en-US" dirty="0">
                <a:effectLst>
                  <a:glow rad="101600">
                    <a:srgbClr val="FFC000">
                      <a:alpha val="60000"/>
                    </a:srgbClr>
                  </a:glow>
                </a:effectLst>
                <a:latin typeface="Courier" pitchFamily="2" charset="0"/>
              </a:rPr>
              <a:t> </a:t>
            </a:r>
            <a:r>
              <a:rPr lang="en-US" dirty="0">
                <a:latin typeface="Courier" pitchFamily="2" charset="0"/>
              </a:rPr>
              <a:t>it’s 4pm):</a:t>
            </a:r>
          </a:p>
          <a:p>
            <a:pPr marL="915988" indent="0">
              <a:buNone/>
            </a:pPr>
            <a:r>
              <a:rPr lang="en-US" dirty="0">
                <a:latin typeface="Courier" pitchFamily="2" charset="0"/>
              </a:rPr>
              <a:t>	go to tea</a:t>
            </a:r>
          </a:p>
          <a:p>
            <a:pPr marL="915988" indent="0">
              <a:buNone/>
            </a:pPr>
            <a:endParaRPr lang="en-US" dirty="0">
              <a:latin typeface="Courier" pitchFamily="2" charset="0"/>
            </a:endParaRPr>
          </a:p>
          <a:p>
            <a:pPr marL="915988" indent="0">
              <a:buNone/>
            </a:pPr>
            <a:endParaRPr lang="en-US" dirty="0">
              <a:latin typeface="Courier" pitchFamily="2" charset="0"/>
            </a:endParaRPr>
          </a:p>
          <a:p>
            <a:pPr marL="915988" indent="0">
              <a:buNone/>
            </a:pPr>
            <a:r>
              <a:rPr lang="en-US" dirty="0">
                <a:latin typeface="Courier" pitchFamily="2" charset="0"/>
              </a:rPr>
              <a:t>if (you’re hungry </a:t>
            </a:r>
            <a:r>
              <a:rPr lang="en-US" b="1" dirty="0">
                <a:effectLst>
                  <a:glow rad="101600">
                    <a:srgbClr val="FFC000">
                      <a:alpha val="60000"/>
                    </a:srgbClr>
                  </a:glow>
                </a:effectLst>
                <a:latin typeface="Courier" pitchFamily="2" charset="0"/>
              </a:rPr>
              <a:t>or</a:t>
            </a:r>
            <a:r>
              <a:rPr lang="en-US" dirty="0">
                <a:effectLst>
                  <a:glow rad="101600">
                    <a:srgbClr val="FFC000">
                      <a:alpha val="60000"/>
                    </a:srgbClr>
                  </a:glow>
                </a:effectLst>
                <a:latin typeface="Courier" pitchFamily="2" charset="0"/>
              </a:rPr>
              <a:t> </a:t>
            </a:r>
            <a:r>
              <a:rPr lang="en-US" dirty="0">
                <a:latin typeface="Courier" pitchFamily="2" charset="0"/>
              </a:rPr>
              <a:t>you’re bored):</a:t>
            </a:r>
          </a:p>
          <a:p>
            <a:pPr marL="915988" indent="0">
              <a:buNone/>
            </a:pPr>
            <a:r>
              <a:rPr lang="en-US" dirty="0">
                <a:latin typeface="Courier" pitchFamily="2" charset="0"/>
              </a:rPr>
              <a:t>	go to the CC</a:t>
            </a:r>
          </a:p>
          <a:p>
            <a:pPr marL="915988" indent="0">
              <a:buNone/>
            </a:pPr>
            <a:endParaRPr lang="en-US" dirty="0">
              <a:latin typeface="Courier" pitchFamily="2" charset="0"/>
            </a:endParaRPr>
          </a:p>
        </p:txBody>
      </p:sp>
    </p:spTree>
    <p:extLst>
      <p:ext uri="{BB962C8B-B14F-4D97-AF65-F5344CB8AC3E}">
        <p14:creationId xmlns:p14="http://schemas.microsoft.com/office/powerpoint/2010/main" val="15678961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84237AF-5DBC-F49A-E640-962AFB42F10C}"/>
              </a:ext>
            </a:extLst>
          </p:cNvPr>
          <p:cNvSpPr txBox="1"/>
          <p:nvPr/>
        </p:nvSpPr>
        <p:spPr>
          <a:xfrm>
            <a:off x="3711847" y="716209"/>
            <a:ext cx="8092225" cy="5262979"/>
          </a:xfrm>
          <a:prstGeom prst="rect">
            <a:avLst/>
          </a:prstGeom>
          <a:noFill/>
        </p:spPr>
        <p:txBody>
          <a:bodyPr wrap="square" rtlCol="0">
            <a:spAutoFit/>
          </a:bodyPr>
          <a:lstStyle/>
          <a:p>
            <a:r>
              <a:rPr lang="en-US" sz="2800" dirty="0"/>
              <a:t>Work with someone near you to write a program that:</a:t>
            </a:r>
          </a:p>
          <a:p>
            <a:endParaRPr lang="en-US" sz="2800" dirty="0"/>
          </a:p>
          <a:p>
            <a:pPr marL="742950" indent="-742950">
              <a:buFont typeface="+mj-lt"/>
              <a:buAutoNum type="arabicPeriod"/>
            </a:pPr>
            <a:r>
              <a:rPr lang="en-US" sz="2800" dirty="0"/>
              <a:t>Asks the user for a number between -10 and 10</a:t>
            </a:r>
          </a:p>
          <a:p>
            <a:pPr marL="742950" indent="-742950">
              <a:buFont typeface="+mj-lt"/>
              <a:buAutoNum type="arabicPeriod"/>
            </a:pPr>
            <a:r>
              <a:rPr lang="en-US" sz="2800" dirty="0"/>
              <a:t>Prints “even” if the number is even and “odd” if the number is odd </a:t>
            </a:r>
          </a:p>
          <a:p>
            <a:pPr marL="742950" indent="-742950">
              <a:buFont typeface="+mj-lt"/>
              <a:buAutoNum type="arabicPeriod"/>
            </a:pPr>
            <a:r>
              <a:rPr lang="en-US" sz="2800" dirty="0"/>
              <a:t>Prints “positive” if the number is positive, “negative” if the number is negative, and nothing (“”) if the number is 0</a:t>
            </a:r>
          </a:p>
          <a:p>
            <a:pPr marL="742950" indent="-742950">
              <a:buFont typeface="+mj-lt"/>
              <a:buAutoNum type="arabicPeriod"/>
            </a:pPr>
            <a:r>
              <a:rPr lang="en-US" sz="2800" b="1" dirty="0"/>
              <a:t>Challenge</a:t>
            </a:r>
            <a:r>
              <a:rPr lang="en-US" sz="2800" dirty="0"/>
              <a:t>: Have your program print “the number is even and positive” if the number is even and positive, “the number is odd and positive” if the number is odd and positive, etc. </a:t>
            </a:r>
          </a:p>
        </p:txBody>
      </p:sp>
    </p:spTree>
    <p:extLst>
      <p:ext uri="{BB962C8B-B14F-4D97-AF65-F5344CB8AC3E}">
        <p14:creationId xmlns:p14="http://schemas.microsoft.com/office/powerpoint/2010/main" val="3566943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F9E0561F-8E0A-EB4F-8E79-584129C56717}"/>
              </a:ext>
            </a:extLst>
          </p:cNvPr>
          <p:cNvSpPr/>
          <p:nvPr/>
        </p:nvSpPr>
        <p:spPr>
          <a:xfrm>
            <a:off x="3669324" y="3066690"/>
            <a:ext cx="7962181" cy="724619"/>
          </a:xfrm>
          <a:prstGeom prst="rect">
            <a:avLst/>
          </a:prstGeom>
          <a:solidFill>
            <a:srgbClr val="00347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88AAD-20C5-4045-8582-4F0D5FD0FD01}"/>
              </a:ext>
            </a:extLst>
          </p:cNvPr>
          <p:cNvSpPr>
            <a:spLocks noGrp="1"/>
          </p:cNvSpPr>
          <p:nvPr>
            <p:ph type="title"/>
          </p:nvPr>
        </p:nvSpPr>
        <p:spPr/>
        <p:txBody>
          <a:bodyPr/>
          <a:lstStyle/>
          <a:p>
            <a:r>
              <a:rPr lang="en-US" dirty="0"/>
              <a:t>One wire: a “bit”</a:t>
            </a:r>
          </a:p>
        </p:txBody>
      </p:sp>
      <p:cxnSp>
        <p:nvCxnSpPr>
          <p:cNvPr id="5" name="Straight Connector 4">
            <a:extLst>
              <a:ext uri="{FF2B5EF4-FFF2-40B4-BE49-F238E27FC236}">
                <a16:creationId xmlns:a16="http://schemas.microsoft.com/office/drawing/2014/main" id="{CF8568E4-50AF-5C4E-88D5-8E9EEF5A709E}"/>
              </a:ext>
            </a:extLst>
          </p:cNvPr>
          <p:cNvCxnSpPr/>
          <p:nvPr/>
        </p:nvCxnSpPr>
        <p:spPr>
          <a:xfrm>
            <a:off x="3669324" y="3066689"/>
            <a:ext cx="7962181" cy="0"/>
          </a:xfrm>
          <a:prstGeom prst="line">
            <a:avLst/>
          </a:prstGeom>
          <a:ln w="76200">
            <a:solidFill>
              <a:srgbClr val="003470"/>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5447621C-712E-3245-8480-E5C177BD913D}"/>
              </a:ext>
            </a:extLst>
          </p:cNvPr>
          <p:cNvCxnSpPr/>
          <p:nvPr/>
        </p:nvCxnSpPr>
        <p:spPr>
          <a:xfrm>
            <a:off x="3669324" y="3822938"/>
            <a:ext cx="7962181" cy="0"/>
          </a:xfrm>
          <a:prstGeom prst="line">
            <a:avLst/>
          </a:prstGeom>
          <a:ln w="76200">
            <a:solidFill>
              <a:srgbClr val="003470"/>
            </a:solidFill>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C03DF10D-E03D-5A4C-94B7-6605541F3644}"/>
              </a:ext>
            </a:extLst>
          </p:cNvPr>
          <p:cNvGrpSpPr/>
          <p:nvPr/>
        </p:nvGrpSpPr>
        <p:grpSpPr>
          <a:xfrm>
            <a:off x="3703830" y="3249643"/>
            <a:ext cx="7720656" cy="379562"/>
            <a:chOff x="491707" y="3236705"/>
            <a:chExt cx="7720656" cy="379562"/>
          </a:xfrm>
        </p:grpSpPr>
        <p:sp>
          <p:nvSpPr>
            <p:cNvPr id="7" name="Lightning Bolt 6">
              <a:extLst>
                <a:ext uri="{FF2B5EF4-FFF2-40B4-BE49-F238E27FC236}">
                  <a16:creationId xmlns:a16="http://schemas.microsoft.com/office/drawing/2014/main" id="{B6C16996-F47F-5941-9C2E-75BE1580AB16}"/>
                </a:ext>
              </a:extLst>
            </p:cNvPr>
            <p:cNvSpPr/>
            <p:nvPr/>
          </p:nvSpPr>
          <p:spPr>
            <a:xfrm>
              <a:off x="491707"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ightning Bolt 7">
              <a:extLst>
                <a:ext uri="{FF2B5EF4-FFF2-40B4-BE49-F238E27FC236}">
                  <a16:creationId xmlns:a16="http://schemas.microsoft.com/office/drawing/2014/main" id="{DAFFB849-27AA-584C-AD0F-BBFD22514450}"/>
                </a:ext>
              </a:extLst>
            </p:cNvPr>
            <p:cNvSpPr/>
            <p:nvPr/>
          </p:nvSpPr>
          <p:spPr>
            <a:xfrm>
              <a:off x="1050434"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Lightning Bolt 8">
              <a:extLst>
                <a:ext uri="{FF2B5EF4-FFF2-40B4-BE49-F238E27FC236}">
                  <a16:creationId xmlns:a16="http://schemas.microsoft.com/office/drawing/2014/main" id="{EF800B39-0C22-A045-8407-84A5B2EB5427}"/>
                </a:ext>
              </a:extLst>
            </p:cNvPr>
            <p:cNvSpPr/>
            <p:nvPr/>
          </p:nvSpPr>
          <p:spPr>
            <a:xfrm>
              <a:off x="1609161"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ightning Bolt 9">
              <a:extLst>
                <a:ext uri="{FF2B5EF4-FFF2-40B4-BE49-F238E27FC236}">
                  <a16:creationId xmlns:a16="http://schemas.microsoft.com/office/drawing/2014/main" id="{5D85B3A1-059C-CB48-B27C-7728DBA7C32A}"/>
                </a:ext>
              </a:extLst>
            </p:cNvPr>
            <p:cNvSpPr/>
            <p:nvPr/>
          </p:nvSpPr>
          <p:spPr>
            <a:xfrm>
              <a:off x="2167888"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Lightning Bolt 10">
              <a:extLst>
                <a:ext uri="{FF2B5EF4-FFF2-40B4-BE49-F238E27FC236}">
                  <a16:creationId xmlns:a16="http://schemas.microsoft.com/office/drawing/2014/main" id="{0976DC4B-2A95-C64B-AE3C-50C9F431FA19}"/>
                </a:ext>
              </a:extLst>
            </p:cNvPr>
            <p:cNvSpPr/>
            <p:nvPr/>
          </p:nvSpPr>
          <p:spPr>
            <a:xfrm>
              <a:off x="2726615"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Lightning Bolt 11">
              <a:extLst>
                <a:ext uri="{FF2B5EF4-FFF2-40B4-BE49-F238E27FC236}">
                  <a16:creationId xmlns:a16="http://schemas.microsoft.com/office/drawing/2014/main" id="{9645ED11-8541-7E4F-9B79-F8EB7DAE4528}"/>
                </a:ext>
              </a:extLst>
            </p:cNvPr>
            <p:cNvSpPr/>
            <p:nvPr/>
          </p:nvSpPr>
          <p:spPr>
            <a:xfrm>
              <a:off x="3285342"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Lightning Bolt 12">
              <a:extLst>
                <a:ext uri="{FF2B5EF4-FFF2-40B4-BE49-F238E27FC236}">
                  <a16:creationId xmlns:a16="http://schemas.microsoft.com/office/drawing/2014/main" id="{61E46B43-4A19-DA44-BEAA-19B604DA99E1}"/>
                </a:ext>
              </a:extLst>
            </p:cNvPr>
            <p:cNvSpPr/>
            <p:nvPr/>
          </p:nvSpPr>
          <p:spPr>
            <a:xfrm>
              <a:off x="3844069"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Lightning Bolt 13">
              <a:extLst>
                <a:ext uri="{FF2B5EF4-FFF2-40B4-BE49-F238E27FC236}">
                  <a16:creationId xmlns:a16="http://schemas.microsoft.com/office/drawing/2014/main" id="{426501A4-3DFF-3845-ABE6-CBF73EE93154}"/>
                </a:ext>
              </a:extLst>
            </p:cNvPr>
            <p:cNvSpPr/>
            <p:nvPr/>
          </p:nvSpPr>
          <p:spPr>
            <a:xfrm>
              <a:off x="4402796"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Lightning Bolt 14">
              <a:extLst>
                <a:ext uri="{FF2B5EF4-FFF2-40B4-BE49-F238E27FC236}">
                  <a16:creationId xmlns:a16="http://schemas.microsoft.com/office/drawing/2014/main" id="{22AC95B1-25B5-9E43-B087-B2CD00D0B11D}"/>
                </a:ext>
              </a:extLst>
            </p:cNvPr>
            <p:cNvSpPr/>
            <p:nvPr/>
          </p:nvSpPr>
          <p:spPr>
            <a:xfrm>
              <a:off x="4961523"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Lightning Bolt 15">
              <a:extLst>
                <a:ext uri="{FF2B5EF4-FFF2-40B4-BE49-F238E27FC236}">
                  <a16:creationId xmlns:a16="http://schemas.microsoft.com/office/drawing/2014/main" id="{87E24859-A0D6-6B42-8D98-43F5D72393CE}"/>
                </a:ext>
              </a:extLst>
            </p:cNvPr>
            <p:cNvSpPr/>
            <p:nvPr/>
          </p:nvSpPr>
          <p:spPr>
            <a:xfrm>
              <a:off x="5520250"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ightning Bolt 16">
              <a:extLst>
                <a:ext uri="{FF2B5EF4-FFF2-40B4-BE49-F238E27FC236}">
                  <a16:creationId xmlns:a16="http://schemas.microsoft.com/office/drawing/2014/main" id="{E61FF4FD-0982-3F48-AC30-45F6C9AF0493}"/>
                </a:ext>
              </a:extLst>
            </p:cNvPr>
            <p:cNvSpPr/>
            <p:nvPr/>
          </p:nvSpPr>
          <p:spPr>
            <a:xfrm>
              <a:off x="6078977"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ightning Bolt 17">
              <a:extLst>
                <a:ext uri="{FF2B5EF4-FFF2-40B4-BE49-F238E27FC236}">
                  <a16:creationId xmlns:a16="http://schemas.microsoft.com/office/drawing/2014/main" id="{D3BDD9EF-74AF-1B4F-84DE-65BE895771A0}"/>
                </a:ext>
              </a:extLst>
            </p:cNvPr>
            <p:cNvSpPr/>
            <p:nvPr/>
          </p:nvSpPr>
          <p:spPr>
            <a:xfrm>
              <a:off x="6637704"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Lightning Bolt 18">
              <a:extLst>
                <a:ext uri="{FF2B5EF4-FFF2-40B4-BE49-F238E27FC236}">
                  <a16:creationId xmlns:a16="http://schemas.microsoft.com/office/drawing/2014/main" id="{5811793B-6FD2-104E-82CE-120AF7C2F1E6}"/>
                </a:ext>
              </a:extLst>
            </p:cNvPr>
            <p:cNvSpPr/>
            <p:nvPr/>
          </p:nvSpPr>
          <p:spPr>
            <a:xfrm>
              <a:off x="7196431"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Lightning Bolt 19">
              <a:extLst>
                <a:ext uri="{FF2B5EF4-FFF2-40B4-BE49-F238E27FC236}">
                  <a16:creationId xmlns:a16="http://schemas.microsoft.com/office/drawing/2014/main" id="{0F1F29F6-00B6-DD49-B986-44A909D86219}"/>
                </a:ext>
              </a:extLst>
            </p:cNvPr>
            <p:cNvSpPr/>
            <p:nvPr/>
          </p:nvSpPr>
          <p:spPr>
            <a:xfrm>
              <a:off x="7755163" y="3236705"/>
              <a:ext cx="457200" cy="379562"/>
            </a:xfrm>
            <a:prstGeom prst="lightningBolt">
              <a:avLst/>
            </a:prstGeom>
            <a:solidFill>
              <a:srgbClr val="FFC000"/>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TextBox 22">
            <a:extLst>
              <a:ext uri="{FF2B5EF4-FFF2-40B4-BE49-F238E27FC236}">
                <a16:creationId xmlns:a16="http://schemas.microsoft.com/office/drawing/2014/main" id="{7903C07E-0465-BA45-A585-629722C7550F}"/>
              </a:ext>
            </a:extLst>
          </p:cNvPr>
          <p:cNvSpPr txBox="1"/>
          <p:nvPr/>
        </p:nvSpPr>
        <p:spPr>
          <a:xfrm>
            <a:off x="6983268" y="2298962"/>
            <a:ext cx="1418978" cy="584775"/>
          </a:xfrm>
          <a:prstGeom prst="rect">
            <a:avLst/>
          </a:prstGeom>
          <a:noFill/>
        </p:spPr>
        <p:txBody>
          <a:bodyPr wrap="none" rtlCol="0">
            <a:spAutoFit/>
          </a:bodyPr>
          <a:lstStyle/>
          <a:p>
            <a:r>
              <a:rPr lang="en-US" sz="3200" dirty="0">
                <a:latin typeface="Courier" pitchFamily="2" charset="0"/>
              </a:rPr>
              <a:t>“off”</a:t>
            </a:r>
          </a:p>
        </p:txBody>
      </p:sp>
      <p:sp>
        <p:nvSpPr>
          <p:cNvPr id="24" name="TextBox 23">
            <a:extLst>
              <a:ext uri="{FF2B5EF4-FFF2-40B4-BE49-F238E27FC236}">
                <a16:creationId xmlns:a16="http://schemas.microsoft.com/office/drawing/2014/main" id="{9E3A594F-83F5-A843-8F4B-2C64A3410342}"/>
              </a:ext>
            </a:extLst>
          </p:cNvPr>
          <p:cNvSpPr txBox="1"/>
          <p:nvPr/>
        </p:nvSpPr>
        <p:spPr>
          <a:xfrm>
            <a:off x="7106699" y="3950560"/>
            <a:ext cx="1172116" cy="584775"/>
          </a:xfrm>
          <a:prstGeom prst="rect">
            <a:avLst/>
          </a:prstGeom>
          <a:noFill/>
        </p:spPr>
        <p:txBody>
          <a:bodyPr wrap="none" rtlCol="0">
            <a:spAutoFit/>
          </a:bodyPr>
          <a:lstStyle/>
          <a:p>
            <a:r>
              <a:rPr lang="en-US" sz="3200" dirty="0">
                <a:latin typeface="Courier" pitchFamily="2" charset="0"/>
              </a:rPr>
              <a:t>“on”</a:t>
            </a:r>
          </a:p>
        </p:txBody>
      </p:sp>
    </p:spTree>
    <p:extLst>
      <p:ext uri="{BB962C8B-B14F-4D97-AF65-F5344CB8AC3E}">
        <p14:creationId xmlns:p14="http://schemas.microsoft.com/office/powerpoint/2010/main" val="659417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10" fill="hold"/>
                                        <p:tgtEl>
                                          <p:spTgt spid="21"/>
                                        </p:tgtEl>
                                        <p:attrNameLst>
                                          <p:attrName>style.color</p:attrName>
                                        </p:attrNameLst>
                                      </p:cBhvr>
                                      <p:to>
                                        <a:schemeClr val="accent2"/>
                                      </p:to>
                                    </p:animClr>
                                    <p:animClr clrSpc="rgb" dir="cw">
                                      <p:cBhvr>
                                        <p:cTn id="7" dur="10" fill="hold"/>
                                        <p:tgtEl>
                                          <p:spTgt spid="21"/>
                                        </p:tgtEl>
                                        <p:attrNameLst>
                                          <p:attrName>fillcolor</p:attrName>
                                        </p:attrNameLst>
                                      </p:cBhvr>
                                      <p:to>
                                        <a:schemeClr val="accent2"/>
                                      </p:to>
                                    </p:animClr>
                                    <p:set>
                                      <p:cBhvr>
                                        <p:cTn id="8" dur="10" fill="hold"/>
                                        <p:tgtEl>
                                          <p:spTgt spid="21"/>
                                        </p:tgtEl>
                                        <p:attrNameLst>
                                          <p:attrName>fill.type</p:attrName>
                                        </p:attrNameLst>
                                      </p:cBhvr>
                                      <p:to>
                                        <p:strVal val="solid"/>
                                      </p:to>
                                    </p:set>
                                    <p:set>
                                      <p:cBhvr>
                                        <p:cTn id="9" dur="10" fill="hold"/>
                                        <p:tgtEl>
                                          <p:spTgt spid="21"/>
                                        </p:tgtEl>
                                        <p:attrNameLst>
                                          <p:attrName>fill.on</p:attrName>
                                        </p:attrNameLst>
                                      </p:cBhvr>
                                      <p:to>
                                        <p:strVal val="true"/>
                                      </p:to>
                                    </p:set>
                                  </p:childTnLst>
                                </p:cTn>
                              </p:par>
                              <p:par>
                                <p:cTn id="10" presetID="1" presetClass="entr" presetSubtype="0" fill="hold" nodeType="withEffect">
                                  <p:stCondLst>
                                    <p:cond delay="0"/>
                                  </p:stCondLst>
                                  <p:childTnLst>
                                    <p:set>
                                      <p:cBhvr>
                                        <p:cTn id="11" dur="1" fill="hold">
                                          <p:stCondLst>
                                            <p:cond delay="0"/>
                                          </p:stCondLst>
                                        </p:cTn>
                                        <p:tgtEl>
                                          <p:spTgt spid="22"/>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childTnLst>
                                </p:cTn>
                              </p:par>
                              <p:par>
                                <p:cTn id="14" presetID="1" presetClass="exit"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80F3-DC10-194C-9C20-F91BCF9AD3F3}"/>
              </a:ext>
            </a:extLst>
          </p:cNvPr>
          <p:cNvSpPr>
            <a:spLocks noGrp="1"/>
          </p:cNvSpPr>
          <p:nvPr>
            <p:ph type="title"/>
          </p:nvPr>
        </p:nvSpPr>
        <p:spPr/>
        <p:txBody>
          <a:bodyPr/>
          <a:lstStyle/>
          <a:p>
            <a:r>
              <a:rPr lang="en-US" dirty="0"/>
              <a:t>Bits and </a:t>
            </a:r>
            <a:r>
              <a:rPr lang="en-US" dirty="0" err="1"/>
              <a:t>booleans</a:t>
            </a:r>
            <a:endParaRPr lang="en-US" dirty="0"/>
          </a:p>
        </p:txBody>
      </p:sp>
      <p:sp>
        <p:nvSpPr>
          <p:cNvPr id="3" name="Content Placeholder 2">
            <a:extLst>
              <a:ext uri="{FF2B5EF4-FFF2-40B4-BE49-F238E27FC236}">
                <a16:creationId xmlns:a16="http://schemas.microsoft.com/office/drawing/2014/main" id="{F627FC29-D263-8A44-B0C4-6F256820FA9C}"/>
              </a:ext>
            </a:extLst>
          </p:cNvPr>
          <p:cNvSpPr>
            <a:spLocks noGrp="1"/>
          </p:cNvSpPr>
          <p:nvPr>
            <p:ph idx="1"/>
          </p:nvPr>
        </p:nvSpPr>
        <p:spPr/>
        <p:txBody>
          <a:bodyPr>
            <a:normAutofit/>
          </a:bodyPr>
          <a:lstStyle/>
          <a:p>
            <a:r>
              <a:rPr lang="en-US" sz="2800" b="1" dirty="0"/>
              <a:t>Bits</a:t>
            </a:r>
            <a:r>
              <a:rPr lang="en-US" sz="2800" dirty="0"/>
              <a:t>: 0 and 1</a:t>
            </a:r>
          </a:p>
          <a:p>
            <a:r>
              <a:rPr lang="en-US" sz="2800" b="1" dirty="0"/>
              <a:t>Boolean values</a:t>
            </a:r>
            <a:r>
              <a:rPr lang="en-US" sz="2800" dirty="0"/>
              <a:t>: </a:t>
            </a:r>
            <a:r>
              <a:rPr lang="en-US" sz="2800" b="1" dirty="0">
                <a:latin typeface="Courier" pitchFamily="2" charset="0"/>
              </a:rPr>
              <a:t>True</a:t>
            </a:r>
            <a:r>
              <a:rPr lang="en-US" sz="2800" dirty="0"/>
              <a:t> and </a:t>
            </a:r>
            <a:r>
              <a:rPr lang="en-US" sz="2800" b="1" dirty="0">
                <a:latin typeface="Courier" pitchFamily="2" charset="0"/>
              </a:rPr>
              <a:t>False</a:t>
            </a:r>
          </a:p>
          <a:p>
            <a:r>
              <a:rPr lang="en-US" sz="2800" b="1" dirty="0">
                <a:latin typeface="Arial" panose="020B0604020202020204" pitchFamily="34" charset="0"/>
                <a:cs typeface="Arial" panose="020B0604020202020204" pitchFamily="34" charset="0"/>
              </a:rPr>
              <a:t>Boolean switches</a:t>
            </a:r>
            <a:r>
              <a:rPr lang="en-US" sz="2800" dirty="0"/>
              <a:t>: imagine a world where every decision has a binary choice:</a:t>
            </a:r>
          </a:p>
          <a:p>
            <a:endParaRPr lang="en-US" sz="2800" dirty="0"/>
          </a:p>
          <a:p>
            <a:pPr marL="1381125" indent="0">
              <a:buNone/>
            </a:pPr>
            <a:r>
              <a:rPr lang="en-US" sz="2800" b="1" dirty="0"/>
              <a:t>Go out</a:t>
            </a:r>
            <a:r>
              <a:rPr lang="en-US" sz="2800" dirty="0"/>
              <a:t> or </a:t>
            </a:r>
            <a:r>
              <a:rPr lang="en-US" sz="2800" b="1" dirty="0"/>
              <a:t>stay in</a:t>
            </a:r>
            <a:r>
              <a:rPr lang="en-US" sz="2800" dirty="0"/>
              <a:t>?</a:t>
            </a:r>
          </a:p>
          <a:p>
            <a:pPr marL="1381125" indent="0">
              <a:buNone/>
            </a:pPr>
            <a:r>
              <a:rPr lang="en-US" sz="2800" b="1" dirty="0"/>
              <a:t>Walk</a:t>
            </a:r>
            <a:r>
              <a:rPr lang="en-US" sz="2800" dirty="0"/>
              <a:t> or </a:t>
            </a:r>
            <a:r>
              <a:rPr lang="en-US" sz="2800" b="1" dirty="0"/>
              <a:t>take the car</a:t>
            </a:r>
            <a:r>
              <a:rPr lang="en-US" sz="2800" dirty="0"/>
              <a:t>?</a:t>
            </a:r>
          </a:p>
          <a:p>
            <a:pPr marL="1381125" indent="0">
              <a:buNone/>
            </a:pPr>
            <a:r>
              <a:rPr lang="en-US" sz="2800" b="1" dirty="0"/>
              <a:t>Cats</a:t>
            </a:r>
            <a:r>
              <a:rPr lang="en-US" sz="2800" dirty="0"/>
              <a:t> or </a:t>
            </a:r>
            <a:r>
              <a:rPr lang="en-US" sz="2800" b="1" dirty="0"/>
              <a:t>Dogs</a:t>
            </a:r>
            <a:r>
              <a:rPr lang="en-US" sz="2800" dirty="0"/>
              <a:t>?</a:t>
            </a:r>
          </a:p>
          <a:p>
            <a:endParaRPr lang="en-US" sz="2800" dirty="0"/>
          </a:p>
        </p:txBody>
      </p:sp>
      <p:grpSp>
        <p:nvGrpSpPr>
          <p:cNvPr id="10" name="Group 9">
            <a:extLst>
              <a:ext uri="{FF2B5EF4-FFF2-40B4-BE49-F238E27FC236}">
                <a16:creationId xmlns:a16="http://schemas.microsoft.com/office/drawing/2014/main" id="{48564E82-F572-0243-BEDA-76F3BFCB7182}"/>
              </a:ext>
            </a:extLst>
          </p:cNvPr>
          <p:cNvGrpSpPr/>
          <p:nvPr/>
        </p:nvGrpSpPr>
        <p:grpSpPr>
          <a:xfrm>
            <a:off x="7293661" y="3424428"/>
            <a:ext cx="4789483" cy="3383461"/>
            <a:chOff x="4093260" y="3333023"/>
            <a:chExt cx="4789483" cy="3383461"/>
          </a:xfrm>
        </p:grpSpPr>
        <p:pic>
          <p:nvPicPr>
            <p:cNvPr id="6" name="Picture 5">
              <a:extLst>
                <a:ext uri="{FF2B5EF4-FFF2-40B4-BE49-F238E27FC236}">
                  <a16:creationId xmlns:a16="http://schemas.microsoft.com/office/drawing/2014/main" id="{EA95F6DA-7855-6A4E-9043-861D131B0257}"/>
                </a:ext>
              </a:extLst>
            </p:cNvPr>
            <p:cNvPicPr>
              <a:picLocks noChangeAspect="1"/>
            </p:cNvPicPr>
            <p:nvPr/>
          </p:nvPicPr>
          <p:blipFill>
            <a:blip r:embed="rId2"/>
            <a:stretch>
              <a:fillRect/>
            </a:stretch>
          </p:blipFill>
          <p:spPr>
            <a:xfrm>
              <a:off x="5897336" y="3333023"/>
              <a:ext cx="2985407" cy="3383461"/>
            </a:xfrm>
            <a:prstGeom prst="rect">
              <a:avLst/>
            </a:prstGeom>
          </p:spPr>
        </p:pic>
        <p:grpSp>
          <p:nvGrpSpPr>
            <p:cNvPr id="7" name="Group 6">
              <a:extLst>
                <a:ext uri="{FF2B5EF4-FFF2-40B4-BE49-F238E27FC236}">
                  <a16:creationId xmlns:a16="http://schemas.microsoft.com/office/drawing/2014/main" id="{FF6B03ED-E2BC-F344-9428-90EAB04D01D8}"/>
                </a:ext>
              </a:extLst>
            </p:cNvPr>
            <p:cNvGrpSpPr/>
            <p:nvPr/>
          </p:nvGrpSpPr>
          <p:grpSpPr>
            <a:xfrm>
              <a:off x="4093260" y="5363242"/>
              <a:ext cx="2434413" cy="1254602"/>
              <a:chOff x="1492047" y="6006096"/>
              <a:chExt cx="2434413" cy="1254602"/>
            </a:xfrm>
          </p:grpSpPr>
          <p:sp>
            <p:nvSpPr>
              <p:cNvPr id="8" name="TextBox 7">
                <a:extLst>
                  <a:ext uri="{FF2B5EF4-FFF2-40B4-BE49-F238E27FC236}">
                    <a16:creationId xmlns:a16="http://schemas.microsoft.com/office/drawing/2014/main" id="{FDA00C34-F14E-E240-98C1-5B5B24570AC7}"/>
                  </a:ext>
                </a:extLst>
              </p:cNvPr>
              <p:cNvSpPr txBox="1"/>
              <p:nvPr/>
            </p:nvSpPr>
            <p:spPr>
              <a:xfrm>
                <a:off x="1492047" y="6373514"/>
                <a:ext cx="1608133" cy="646331"/>
              </a:xfrm>
              <a:prstGeom prst="rect">
                <a:avLst/>
              </a:prstGeom>
              <a:noFill/>
            </p:spPr>
            <p:txBody>
              <a:bodyPr wrap="none" rtlCol="0">
                <a:spAutoFit/>
              </a:bodyPr>
              <a:lstStyle/>
              <a:p>
                <a:pPr algn="ctr"/>
                <a:r>
                  <a:rPr lang="en-US" dirty="0">
                    <a:solidFill>
                      <a:srgbClr val="003470"/>
                    </a:solidFill>
                    <a:latin typeface="Arial" panose="020B0604020202020204" pitchFamily="34" charset="0"/>
                    <a:cs typeface="Arial" panose="020B0604020202020204" pitchFamily="34" charset="0"/>
                    <a:hlinkClick r:id="rId3"/>
                  </a:rPr>
                  <a:t>George Boole</a:t>
                </a:r>
                <a:endParaRPr lang="en-US" dirty="0">
                  <a:solidFill>
                    <a:srgbClr val="003470"/>
                  </a:solidFill>
                  <a:latin typeface="Arial" panose="020B0604020202020204" pitchFamily="34" charset="0"/>
                  <a:cs typeface="Arial" panose="020B0604020202020204" pitchFamily="34" charset="0"/>
                </a:endParaRPr>
              </a:p>
              <a:p>
                <a:pPr algn="ctr"/>
                <a:r>
                  <a:rPr lang="en-US" dirty="0">
                    <a:solidFill>
                      <a:srgbClr val="003470"/>
                    </a:solidFill>
                    <a:latin typeface="Arial" panose="020B0604020202020204" pitchFamily="34" charset="0"/>
                    <a:cs typeface="Arial" panose="020B0604020202020204" pitchFamily="34" charset="0"/>
                  </a:rPr>
                  <a:t>1815 - 1864</a:t>
                </a:r>
              </a:p>
            </p:txBody>
          </p:sp>
          <p:sp>
            <p:nvSpPr>
              <p:cNvPr id="9" name="Circular Arrow 8">
                <a:extLst>
                  <a:ext uri="{FF2B5EF4-FFF2-40B4-BE49-F238E27FC236}">
                    <a16:creationId xmlns:a16="http://schemas.microsoft.com/office/drawing/2014/main" id="{B6317B0F-E998-2248-8609-CBCB846782FF}"/>
                  </a:ext>
                </a:extLst>
              </p:cNvPr>
              <p:cNvSpPr/>
              <p:nvPr/>
            </p:nvSpPr>
            <p:spPr>
              <a:xfrm rot="5400000" flipH="1" flipV="1">
                <a:off x="2668822" y="6003059"/>
                <a:ext cx="1254602" cy="1260675"/>
              </a:xfrm>
              <a:prstGeom prst="circularArrow">
                <a:avLst>
                  <a:gd name="adj1" fmla="val 1411"/>
                  <a:gd name="adj2" fmla="val 1090850"/>
                  <a:gd name="adj3" fmla="val 20880751"/>
                  <a:gd name="adj4" fmla="val 18061812"/>
                  <a:gd name="adj5" fmla="val 5971"/>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spTree>
    <p:extLst>
      <p:ext uri="{BB962C8B-B14F-4D97-AF65-F5344CB8AC3E}">
        <p14:creationId xmlns:p14="http://schemas.microsoft.com/office/powerpoint/2010/main" val="3460498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BC6EF-EB0E-064F-B8B2-FC447B99D115}"/>
              </a:ext>
            </a:extLst>
          </p:cNvPr>
          <p:cNvSpPr>
            <a:spLocks noGrp="1"/>
          </p:cNvSpPr>
          <p:nvPr>
            <p:ph type="title"/>
          </p:nvPr>
        </p:nvSpPr>
        <p:spPr/>
        <p:txBody>
          <a:bodyPr/>
          <a:lstStyle/>
          <a:p>
            <a:r>
              <a:rPr lang="en-US" b="1" dirty="0"/>
              <a:t>So far</a:t>
            </a:r>
            <a:r>
              <a:rPr lang="en-US" dirty="0"/>
              <a:t>: linear programs</a:t>
            </a:r>
          </a:p>
        </p:txBody>
      </p:sp>
      <p:pic>
        <p:nvPicPr>
          <p:cNvPr id="5" name="Content Placeholder 4">
            <a:extLst>
              <a:ext uri="{FF2B5EF4-FFF2-40B4-BE49-F238E27FC236}">
                <a16:creationId xmlns:a16="http://schemas.microsoft.com/office/drawing/2014/main" id="{41F59F1D-5C60-8E49-9E7A-686A56A05ADF}"/>
              </a:ext>
            </a:extLst>
          </p:cNvPr>
          <p:cNvPicPr>
            <a:picLocks noGrp="1" noChangeAspect="1"/>
          </p:cNvPicPr>
          <p:nvPr>
            <p:ph idx="1"/>
          </p:nvPr>
        </p:nvPicPr>
        <p:blipFill>
          <a:blip r:embed="rId2"/>
          <a:stretch>
            <a:fillRect/>
          </a:stretch>
        </p:blipFill>
        <p:spPr>
          <a:xfrm>
            <a:off x="3898899" y="848220"/>
            <a:ext cx="7471173" cy="5603380"/>
          </a:xfrm>
        </p:spPr>
      </p:pic>
    </p:spTree>
    <p:extLst>
      <p:ext uri="{BB962C8B-B14F-4D97-AF65-F5344CB8AC3E}">
        <p14:creationId xmlns:p14="http://schemas.microsoft.com/office/powerpoint/2010/main" val="3196212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BC6EF-EB0E-064F-B8B2-FC447B99D115}"/>
              </a:ext>
            </a:extLst>
          </p:cNvPr>
          <p:cNvSpPr>
            <a:spLocks noGrp="1"/>
          </p:cNvSpPr>
          <p:nvPr>
            <p:ph type="title"/>
          </p:nvPr>
        </p:nvSpPr>
        <p:spPr/>
        <p:txBody>
          <a:bodyPr/>
          <a:lstStyle/>
          <a:p>
            <a:r>
              <a:rPr lang="en-US" dirty="0"/>
              <a:t>What if we need to make a </a:t>
            </a:r>
            <a:r>
              <a:rPr lang="en-US" b="1" dirty="0"/>
              <a:t>choice</a:t>
            </a:r>
            <a:r>
              <a:rPr lang="en-US" dirty="0"/>
              <a:t>?</a:t>
            </a:r>
          </a:p>
        </p:txBody>
      </p:sp>
      <p:pic>
        <p:nvPicPr>
          <p:cNvPr id="5" name="Content Placeholder 4">
            <a:extLst>
              <a:ext uri="{FF2B5EF4-FFF2-40B4-BE49-F238E27FC236}">
                <a16:creationId xmlns:a16="http://schemas.microsoft.com/office/drawing/2014/main" id="{41F59F1D-5C60-8E49-9E7A-686A56A05ADF}"/>
              </a:ext>
            </a:extLst>
          </p:cNvPr>
          <p:cNvPicPr>
            <a:picLocks noGrp="1" noChangeAspect="1"/>
          </p:cNvPicPr>
          <p:nvPr>
            <p:ph idx="1"/>
          </p:nvPr>
        </p:nvPicPr>
        <p:blipFill>
          <a:blip r:embed="rId2"/>
          <a:stretch>
            <a:fillRect/>
          </a:stretch>
        </p:blipFill>
        <p:spPr>
          <a:xfrm>
            <a:off x="3657599" y="619620"/>
            <a:ext cx="7742107" cy="5806580"/>
          </a:xfrm>
        </p:spPr>
      </p:pic>
    </p:spTree>
    <p:extLst>
      <p:ext uri="{BB962C8B-B14F-4D97-AF65-F5344CB8AC3E}">
        <p14:creationId xmlns:p14="http://schemas.microsoft.com/office/powerpoint/2010/main" val="3361363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BC6EF-EB0E-064F-B8B2-FC447B99D115}"/>
              </a:ext>
            </a:extLst>
          </p:cNvPr>
          <p:cNvSpPr>
            <a:spLocks noGrp="1"/>
          </p:cNvSpPr>
          <p:nvPr>
            <p:ph type="title"/>
          </p:nvPr>
        </p:nvSpPr>
        <p:spPr/>
        <p:txBody>
          <a:bodyPr/>
          <a:lstStyle/>
          <a:p>
            <a:r>
              <a:rPr lang="en-US" b="1" dirty="0"/>
              <a:t>Booleans</a:t>
            </a:r>
            <a:r>
              <a:rPr lang="en-US" dirty="0"/>
              <a:t> to the rescue!</a:t>
            </a:r>
            <a:endParaRPr lang="en-US" b="1" dirty="0"/>
          </a:p>
        </p:txBody>
      </p:sp>
      <p:pic>
        <p:nvPicPr>
          <p:cNvPr id="5" name="Content Placeholder 4">
            <a:extLst>
              <a:ext uri="{FF2B5EF4-FFF2-40B4-BE49-F238E27FC236}">
                <a16:creationId xmlns:a16="http://schemas.microsoft.com/office/drawing/2014/main" id="{41F59F1D-5C60-8E49-9E7A-686A56A05ADF}"/>
              </a:ext>
            </a:extLst>
          </p:cNvPr>
          <p:cNvPicPr>
            <a:picLocks noGrp="1" noChangeAspect="1"/>
          </p:cNvPicPr>
          <p:nvPr>
            <p:ph idx="1"/>
          </p:nvPr>
        </p:nvPicPr>
        <p:blipFill>
          <a:blip r:embed="rId2"/>
          <a:stretch>
            <a:fillRect/>
          </a:stretch>
        </p:blipFill>
        <p:spPr>
          <a:xfrm>
            <a:off x="3695701" y="494602"/>
            <a:ext cx="7825062" cy="5868796"/>
          </a:xfrm>
        </p:spPr>
      </p:pic>
    </p:spTree>
    <p:extLst>
      <p:ext uri="{BB962C8B-B14F-4D97-AF65-F5344CB8AC3E}">
        <p14:creationId xmlns:p14="http://schemas.microsoft.com/office/powerpoint/2010/main" val="625707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BC6EF-EB0E-064F-B8B2-FC447B99D115}"/>
              </a:ext>
            </a:extLst>
          </p:cNvPr>
          <p:cNvSpPr>
            <a:spLocks noGrp="1"/>
          </p:cNvSpPr>
          <p:nvPr>
            <p:ph type="title"/>
          </p:nvPr>
        </p:nvSpPr>
        <p:spPr/>
        <p:txBody>
          <a:bodyPr/>
          <a:lstStyle/>
          <a:p>
            <a:r>
              <a:rPr lang="en-US" b="1" dirty="0"/>
              <a:t>Booleans</a:t>
            </a:r>
            <a:r>
              <a:rPr lang="en-US" dirty="0"/>
              <a:t> to the rescue!</a:t>
            </a:r>
          </a:p>
        </p:txBody>
      </p:sp>
      <p:pic>
        <p:nvPicPr>
          <p:cNvPr id="5" name="Content Placeholder 4">
            <a:extLst>
              <a:ext uri="{FF2B5EF4-FFF2-40B4-BE49-F238E27FC236}">
                <a16:creationId xmlns:a16="http://schemas.microsoft.com/office/drawing/2014/main" id="{41F59F1D-5C60-8E49-9E7A-686A56A05ADF}"/>
              </a:ext>
            </a:extLst>
          </p:cNvPr>
          <p:cNvPicPr>
            <a:picLocks noGrp="1" noChangeAspect="1"/>
          </p:cNvPicPr>
          <p:nvPr>
            <p:ph idx="1"/>
          </p:nvPr>
        </p:nvPicPr>
        <p:blipFill>
          <a:blip r:embed="rId2"/>
          <a:stretch>
            <a:fillRect/>
          </a:stretch>
        </p:blipFill>
        <p:spPr>
          <a:xfrm>
            <a:off x="3924301" y="783628"/>
            <a:ext cx="7054324" cy="5290743"/>
          </a:xfrm>
        </p:spPr>
      </p:pic>
    </p:spTree>
    <p:extLst>
      <p:ext uri="{BB962C8B-B14F-4D97-AF65-F5344CB8AC3E}">
        <p14:creationId xmlns:p14="http://schemas.microsoft.com/office/powerpoint/2010/main" val="4107843391"/>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{44CAA6D2-73C3-084C-8F3A-B537DB3AE7AC}tf10001124</Template>
  <TotalTime>626</TotalTime>
  <Words>1452</Words>
  <Application>Microsoft Macintosh PowerPoint</Application>
  <PresentationFormat>Widescreen</PresentationFormat>
  <Paragraphs>255</Paragraphs>
  <Slides>34</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Arial</vt:lpstr>
      <vt:lpstr>Calibri</vt:lpstr>
      <vt:lpstr>Consolas</vt:lpstr>
      <vt:lpstr>Corbel</vt:lpstr>
      <vt:lpstr>Courier</vt:lpstr>
      <vt:lpstr>Helvetica</vt:lpstr>
      <vt:lpstr>Wingdings 2</vt:lpstr>
      <vt:lpstr>Frame</vt:lpstr>
      <vt:lpstr>Intro to Coding with Python– Conditionals</vt:lpstr>
      <vt:lpstr>Plan for Today</vt:lpstr>
      <vt:lpstr>RECAP</vt:lpstr>
      <vt:lpstr>One wire: a “bit”</vt:lpstr>
      <vt:lpstr>Bits and booleans</vt:lpstr>
      <vt:lpstr>So far: linear programs</vt:lpstr>
      <vt:lpstr>What if we need to make a choice?</vt:lpstr>
      <vt:lpstr>Booleans to the rescue!</vt:lpstr>
      <vt:lpstr>Booleans to the rescue!</vt:lpstr>
      <vt:lpstr>Just one problem: how do we write it?</vt:lpstr>
      <vt:lpstr>We can only type one line at a time...</vt:lpstr>
      <vt:lpstr>What we want to say</vt:lpstr>
      <vt:lpstr>What we have to work with</vt:lpstr>
      <vt:lpstr>Real life examples (pseudocode)</vt:lpstr>
      <vt:lpstr>Real life examples (pseudocode)</vt:lpstr>
      <vt:lpstr>Real life example (change machine)</vt:lpstr>
      <vt:lpstr>Real life example (change machine)</vt:lpstr>
      <vt:lpstr>Real life example (change machine)</vt:lpstr>
      <vt:lpstr>Real life example (change machine)</vt:lpstr>
      <vt:lpstr>Relational operators</vt:lpstr>
      <vt:lpstr>PowerPoint Presentation</vt:lpstr>
      <vt:lpstr>Multiple conditions</vt:lpstr>
      <vt:lpstr>Sequential if statements are independent</vt:lpstr>
      <vt:lpstr>Sequential if statements are independent</vt:lpstr>
      <vt:lpstr>Sequential if statements are independent</vt:lpstr>
      <vt:lpstr>Sequential if statements are independent</vt:lpstr>
      <vt:lpstr>The else refers only to the nearest if</vt:lpstr>
      <vt:lpstr>To chain multiple “checks” together: elif</vt:lpstr>
      <vt:lpstr>PowerPoint Presentation</vt:lpstr>
      <vt:lpstr>Remember: order matters!</vt:lpstr>
      <vt:lpstr>PowerPoint Presentation</vt:lpstr>
      <vt:lpstr>Nested conditions</vt:lpstr>
      <vt:lpstr>Simultaneous conditions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for Everyone – Welcome!</dc:title>
  <dc:creator>Mosca, Ab</dc:creator>
  <cp:lastModifiedBy>Mosca, Ab E.</cp:lastModifiedBy>
  <cp:revision>23</cp:revision>
  <cp:lastPrinted>2023-09-20T18:32:45Z</cp:lastPrinted>
  <dcterms:created xsi:type="dcterms:W3CDTF">2023-08-03T18:49:17Z</dcterms:created>
  <dcterms:modified xsi:type="dcterms:W3CDTF">2024-02-05T19:46:52Z</dcterms:modified>
</cp:coreProperties>
</file>

<file path=docProps/thumbnail.jpeg>
</file>